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766" r:id="rId2"/>
  </p:sldMasterIdLst>
  <p:notesMasterIdLst>
    <p:notesMasterId r:id="rId45"/>
  </p:notesMasterIdLst>
  <p:sldIdLst>
    <p:sldId id="256" r:id="rId3"/>
    <p:sldId id="285" r:id="rId4"/>
    <p:sldId id="360" r:id="rId5"/>
    <p:sldId id="351" r:id="rId6"/>
    <p:sldId id="359" r:id="rId7"/>
    <p:sldId id="352" r:id="rId8"/>
    <p:sldId id="353" r:id="rId9"/>
    <p:sldId id="354" r:id="rId10"/>
    <p:sldId id="355" r:id="rId11"/>
    <p:sldId id="299" r:id="rId12"/>
    <p:sldId id="302" r:id="rId13"/>
    <p:sldId id="357" r:id="rId14"/>
    <p:sldId id="304" r:id="rId15"/>
    <p:sldId id="358" r:id="rId16"/>
    <p:sldId id="327" r:id="rId17"/>
    <p:sldId id="269" r:id="rId18"/>
    <p:sldId id="270" r:id="rId19"/>
    <p:sldId id="271" r:id="rId20"/>
    <p:sldId id="281" r:id="rId21"/>
    <p:sldId id="336" r:id="rId22"/>
    <p:sldId id="349" r:id="rId23"/>
    <p:sldId id="282" r:id="rId24"/>
    <p:sldId id="274" r:id="rId25"/>
    <p:sldId id="329" r:id="rId26"/>
    <p:sldId id="284" r:id="rId27"/>
    <p:sldId id="288" r:id="rId28"/>
    <p:sldId id="335" r:id="rId29"/>
    <p:sldId id="291" r:id="rId30"/>
    <p:sldId id="330" r:id="rId31"/>
    <p:sldId id="331" r:id="rId32"/>
    <p:sldId id="332" r:id="rId33"/>
    <p:sldId id="295" r:id="rId34"/>
    <p:sldId id="334" r:id="rId35"/>
    <p:sldId id="268" r:id="rId36"/>
    <p:sldId id="333" r:id="rId37"/>
    <p:sldId id="318" r:id="rId38"/>
    <p:sldId id="368" r:id="rId39"/>
    <p:sldId id="363" r:id="rId40"/>
    <p:sldId id="365" r:id="rId41"/>
    <p:sldId id="364" r:id="rId42"/>
    <p:sldId id="367" r:id="rId43"/>
    <p:sldId id="366" r:id="rId44"/>
  </p:sldIdLst>
  <p:sldSz cx="12192000" cy="6858000"/>
  <p:notesSz cx="6797675" cy="992505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ndara" panose="020E0502030303020204" pitchFamily="34" charset="0"/>
      <p:regular r:id="rId52"/>
      <p:bold r:id="rId53"/>
      <p:italic r:id="rId54"/>
      <p:boldItalic r:id="rId55"/>
    </p:embeddedFont>
    <p:embeddedFont>
      <p:font typeface="Garamond" panose="02020404030301010803" pitchFamily="18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  <p:embeddedFont>
      <p:font typeface="Wingdings 3" panose="05040102010807070707" pitchFamily="18" charset="2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9" roundtripDataSignature="AMtx7mjzjafBYYlnenOylDE1N6A0NCGK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89" Type="http://customschemas.google.com/relationships/presentationmetadata" Target="metadata"/><Relationship Id="rId7" Type="http://schemas.openxmlformats.org/officeDocument/2006/relationships/slide" Target="slides/slide5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hr.wikipedia.org/wiki/Portal:Likovna_umjetnost" TargetMode="External"/><Relationship Id="rId1" Type="http://schemas.openxmlformats.org/officeDocument/2006/relationships/image" Target="../media/image15.png"/><Relationship Id="rId6" Type="http://schemas.openxmlformats.org/officeDocument/2006/relationships/hyperlink" Target="https://pixabay.com/illustrations/silhouette-joy-cheers-man-woman-2419229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pxhere.com/en/photo/1444321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hr.wikipedia.org/wiki/Portal:Likovna_umjetnost" TargetMode="External"/><Relationship Id="rId1" Type="http://schemas.openxmlformats.org/officeDocument/2006/relationships/image" Target="../media/image15.png"/><Relationship Id="rId6" Type="http://schemas.openxmlformats.org/officeDocument/2006/relationships/hyperlink" Target="https://pixabay.com/illustrations/silhouette-joy-cheers-man-woman-2419229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pxhere.com/en/photo/144432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D95E6-72A3-4621-93D8-E15045C40FC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331A298-06E5-4D35-B736-41E20E3413E9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zajednički</a:t>
          </a:r>
        </a:p>
      </dgm:t>
    </dgm:pt>
    <dgm:pt modelId="{C9E65360-BABF-4A0E-92E7-EA9649DB665D}" type="parTrans" cxnId="{2ED8A925-2C95-45E3-8ABD-9EFD67C8FB92}">
      <dgm:prSet/>
      <dgm:spPr/>
      <dgm:t>
        <a:bodyPr/>
        <a:lstStyle/>
        <a:p>
          <a:endParaRPr lang="hr-HR"/>
        </a:p>
      </dgm:t>
    </dgm:pt>
    <dgm:pt modelId="{F0A22D9E-DE5A-4E1A-92CC-8BEE45EEF90D}" type="sibTrans" cxnId="{2ED8A925-2C95-45E3-8ABD-9EFD67C8FB9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hr-HR"/>
        </a:p>
      </dgm:t>
    </dgm:pt>
    <dgm:pt modelId="{6A9677ED-9EDC-47A6-88DA-19552AF9482D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dodatni</a:t>
          </a:r>
        </a:p>
      </dgm:t>
    </dgm:pt>
    <dgm:pt modelId="{7BE98AC2-3981-4C85-815E-89FE72E90DD7}" type="parTrans" cxnId="{DA874567-2B1F-4EDA-A7DF-54C2FB0E505E}">
      <dgm:prSet/>
      <dgm:spPr/>
      <dgm:t>
        <a:bodyPr/>
        <a:lstStyle/>
        <a:p>
          <a:endParaRPr lang="hr-HR"/>
        </a:p>
      </dgm:t>
    </dgm:pt>
    <dgm:pt modelId="{FE83ABC4-325E-4536-9D3F-1D2CCF46137E}" type="sibTrans" cxnId="{DA874567-2B1F-4EDA-A7DF-54C2FB0E505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hr-HR"/>
        </a:p>
      </dgm:t>
    </dgm:pt>
    <dgm:pt modelId="{83B4EB91-3F27-4381-B77C-A6FB1130A78D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poseban element</a:t>
          </a:r>
        </a:p>
      </dgm:t>
    </dgm:pt>
    <dgm:pt modelId="{7EF0DA09-7897-44CB-A627-6B6E93CD75AD}" type="parTrans" cxnId="{4FFDF78F-FB7F-49FD-93D3-4B85A5F9268F}">
      <dgm:prSet/>
      <dgm:spPr/>
      <dgm:t>
        <a:bodyPr/>
        <a:lstStyle/>
        <a:p>
          <a:endParaRPr lang="hr-HR"/>
        </a:p>
      </dgm:t>
    </dgm:pt>
    <dgm:pt modelId="{8609ED8B-47DF-484F-941C-714FEB4E674B}" type="sibTrans" cxnId="{4FFDF78F-FB7F-49FD-93D3-4B85A5F9268F}">
      <dgm:prSet/>
      <dgm:spPr/>
      <dgm:t>
        <a:bodyPr/>
        <a:lstStyle/>
        <a:p>
          <a:endParaRPr lang="hr-HR"/>
        </a:p>
      </dgm:t>
    </dgm:pt>
    <dgm:pt modelId="{408C14BC-0C01-479A-8B4E-D9BC70356E41}" type="pres">
      <dgm:prSet presAssocID="{4D7D95E6-72A3-4621-93D8-E15045C40FCE}" presName="Name0" presStyleCnt="0">
        <dgm:presLayoutVars>
          <dgm:dir/>
          <dgm:resizeHandles val="exact"/>
        </dgm:presLayoutVars>
      </dgm:prSet>
      <dgm:spPr/>
    </dgm:pt>
    <dgm:pt modelId="{197FE4A6-ECCF-45B3-9E5E-147FA900B7D1}" type="pres">
      <dgm:prSet presAssocID="{3331A298-06E5-4D35-B736-41E20E3413E9}" presName="node" presStyleLbl="node1" presStyleIdx="0" presStyleCnt="3">
        <dgm:presLayoutVars>
          <dgm:bulletEnabled val="1"/>
        </dgm:presLayoutVars>
      </dgm:prSet>
      <dgm:spPr/>
    </dgm:pt>
    <dgm:pt modelId="{7223D1D4-0ECA-43B1-B420-70DAFAF8AAB7}" type="pres">
      <dgm:prSet presAssocID="{F0A22D9E-DE5A-4E1A-92CC-8BEE45EEF90D}" presName="sibTrans" presStyleLbl="sibTrans2D1" presStyleIdx="0" presStyleCnt="2"/>
      <dgm:spPr/>
    </dgm:pt>
    <dgm:pt modelId="{E405E514-D097-4C44-B0C7-CCB62AA6DD70}" type="pres">
      <dgm:prSet presAssocID="{F0A22D9E-DE5A-4E1A-92CC-8BEE45EEF90D}" presName="connectorText" presStyleLbl="sibTrans2D1" presStyleIdx="0" presStyleCnt="2"/>
      <dgm:spPr/>
    </dgm:pt>
    <dgm:pt modelId="{1D4BB0D6-C468-4AA8-AC2A-6693DB04A646}" type="pres">
      <dgm:prSet presAssocID="{6A9677ED-9EDC-47A6-88DA-19552AF9482D}" presName="node" presStyleLbl="node1" presStyleIdx="1" presStyleCnt="3">
        <dgm:presLayoutVars>
          <dgm:bulletEnabled val="1"/>
        </dgm:presLayoutVars>
      </dgm:prSet>
      <dgm:spPr/>
    </dgm:pt>
    <dgm:pt modelId="{5FBEF0AB-7795-4C39-99EA-605857E114FD}" type="pres">
      <dgm:prSet presAssocID="{FE83ABC4-325E-4536-9D3F-1D2CCF46137E}" presName="sibTrans" presStyleLbl="sibTrans2D1" presStyleIdx="1" presStyleCnt="2"/>
      <dgm:spPr/>
    </dgm:pt>
    <dgm:pt modelId="{A12D4477-497E-4F95-963F-449C6DF2F3A7}" type="pres">
      <dgm:prSet presAssocID="{FE83ABC4-325E-4536-9D3F-1D2CCF46137E}" presName="connectorText" presStyleLbl="sibTrans2D1" presStyleIdx="1" presStyleCnt="2"/>
      <dgm:spPr/>
    </dgm:pt>
    <dgm:pt modelId="{F2531A73-4FB6-46AE-B600-77FDC2DF1131}" type="pres">
      <dgm:prSet presAssocID="{83B4EB91-3F27-4381-B77C-A6FB1130A78D}" presName="node" presStyleLbl="node1" presStyleIdx="2" presStyleCnt="3" custLinFactNeighborX="6241">
        <dgm:presLayoutVars>
          <dgm:bulletEnabled val="1"/>
        </dgm:presLayoutVars>
      </dgm:prSet>
      <dgm:spPr/>
    </dgm:pt>
  </dgm:ptLst>
  <dgm:cxnLst>
    <dgm:cxn modelId="{2ED8A925-2C95-45E3-8ABD-9EFD67C8FB92}" srcId="{4D7D95E6-72A3-4621-93D8-E15045C40FCE}" destId="{3331A298-06E5-4D35-B736-41E20E3413E9}" srcOrd="0" destOrd="0" parTransId="{C9E65360-BABF-4A0E-92E7-EA9649DB665D}" sibTransId="{F0A22D9E-DE5A-4E1A-92CC-8BEE45EEF90D}"/>
    <dgm:cxn modelId="{B1B10830-9E7E-4979-88D5-0311ED8234B7}" type="presOf" srcId="{6A9677ED-9EDC-47A6-88DA-19552AF9482D}" destId="{1D4BB0D6-C468-4AA8-AC2A-6693DB04A646}" srcOrd="0" destOrd="0" presId="urn:microsoft.com/office/officeart/2005/8/layout/process1"/>
    <dgm:cxn modelId="{0ACE9731-07F2-41C0-933F-227173D060BB}" type="presOf" srcId="{3331A298-06E5-4D35-B736-41E20E3413E9}" destId="{197FE4A6-ECCF-45B3-9E5E-147FA900B7D1}" srcOrd="0" destOrd="0" presId="urn:microsoft.com/office/officeart/2005/8/layout/process1"/>
    <dgm:cxn modelId="{C7E16132-6230-4126-90C7-3FB84F6B1894}" type="presOf" srcId="{FE83ABC4-325E-4536-9D3F-1D2CCF46137E}" destId="{A12D4477-497E-4F95-963F-449C6DF2F3A7}" srcOrd="1" destOrd="0" presId="urn:microsoft.com/office/officeart/2005/8/layout/process1"/>
    <dgm:cxn modelId="{43B63039-D7AA-4910-8577-AF7D68A68611}" type="presOf" srcId="{4D7D95E6-72A3-4621-93D8-E15045C40FCE}" destId="{408C14BC-0C01-479A-8B4E-D9BC70356E41}" srcOrd="0" destOrd="0" presId="urn:microsoft.com/office/officeart/2005/8/layout/process1"/>
    <dgm:cxn modelId="{DA874567-2B1F-4EDA-A7DF-54C2FB0E505E}" srcId="{4D7D95E6-72A3-4621-93D8-E15045C40FCE}" destId="{6A9677ED-9EDC-47A6-88DA-19552AF9482D}" srcOrd="1" destOrd="0" parTransId="{7BE98AC2-3981-4C85-815E-89FE72E90DD7}" sibTransId="{FE83ABC4-325E-4536-9D3F-1D2CCF46137E}"/>
    <dgm:cxn modelId="{83ED8754-4F0C-4892-833F-2095044D9A43}" type="presOf" srcId="{83B4EB91-3F27-4381-B77C-A6FB1130A78D}" destId="{F2531A73-4FB6-46AE-B600-77FDC2DF1131}" srcOrd="0" destOrd="0" presId="urn:microsoft.com/office/officeart/2005/8/layout/process1"/>
    <dgm:cxn modelId="{943C6758-74BC-4BC5-A96B-12C4F6A65D41}" type="presOf" srcId="{F0A22D9E-DE5A-4E1A-92CC-8BEE45EEF90D}" destId="{E405E514-D097-4C44-B0C7-CCB62AA6DD70}" srcOrd="1" destOrd="0" presId="urn:microsoft.com/office/officeart/2005/8/layout/process1"/>
    <dgm:cxn modelId="{4FFDF78F-FB7F-49FD-93D3-4B85A5F9268F}" srcId="{4D7D95E6-72A3-4621-93D8-E15045C40FCE}" destId="{83B4EB91-3F27-4381-B77C-A6FB1130A78D}" srcOrd="2" destOrd="0" parTransId="{7EF0DA09-7897-44CB-A627-6B6E93CD75AD}" sibTransId="{8609ED8B-47DF-484F-941C-714FEB4E674B}"/>
    <dgm:cxn modelId="{9B2486A7-69B8-4C05-AEAE-B507AC2C9223}" type="presOf" srcId="{FE83ABC4-325E-4536-9D3F-1D2CCF46137E}" destId="{5FBEF0AB-7795-4C39-99EA-605857E114FD}" srcOrd="0" destOrd="0" presId="urn:microsoft.com/office/officeart/2005/8/layout/process1"/>
    <dgm:cxn modelId="{1A29D0F8-C404-4881-81F8-32F79EFD13AB}" type="presOf" srcId="{F0A22D9E-DE5A-4E1A-92CC-8BEE45EEF90D}" destId="{7223D1D4-0ECA-43B1-B420-70DAFAF8AAB7}" srcOrd="0" destOrd="0" presId="urn:microsoft.com/office/officeart/2005/8/layout/process1"/>
    <dgm:cxn modelId="{2E7CA0FD-BCAA-4FF4-8E0E-9B274E8DBA85}" type="presParOf" srcId="{408C14BC-0C01-479A-8B4E-D9BC70356E41}" destId="{197FE4A6-ECCF-45B3-9E5E-147FA900B7D1}" srcOrd="0" destOrd="0" presId="urn:microsoft.com/office/officeart/2005/8/layout/process1"/>
    <dgm:cxn modelId="{BF6EF56B-4B6E-4912-BB2E-77F588907EA4}" type="presParOf" srcId="{408C14BC-0C01-479A-8B4E-D9BC70356E41}" destId="{7223D1D4-0ECA-43B1-B420-70DAFAF8AAB7}" srcOrd="1" destOrd="0" presId="urn:microsoft.com/office/officeart/2005/8/layout/process1"/>
    <dgm:cxn modelId="{4FA9F574-C295-4151-9551-D1A4610D3541}" type="presParOf" srcId="{7223D1D4-0ECA-43B1-B420-70DAFAF8AAB7}" destId="{E405E514-D097-4C44-B0C7-CCB62AA6DD70}" srcOrd="0" destOrd="0" presId="urn:microsoft.com/office/officeart/2005/8/layout/process1"/>
    <dgm:cxn modelId="{AEAFCC6E-8A58-466B-BAD9-CA78DE224962}" type="presParOf" srcId="{408C14BC-0C01-479A-8B4E-D9BC70356E41}" destId="{1D4BB0D6-C468-4AA8-AC2A-6693DB04A646}" srcOrd="2" destOrd="0" presId="urn:microsoft.com/office/officeart/2005/8/layout/process1"/>
    <dgm:cxn modelId="{5A3C48E5-BDB1-4DC3-96B0-A6B6D42A36CF}" type="presParOf" srcId="{408C14BC-0C01-479A-8B4E-D9BC70356E41}" destId="{5FBEF0AB-7795-4C39-99EA-605857E114FD}" srcOrd="3" destOrd="0" presId="urn:microsoft.com/office/officeart/2005/8/layout/process1"/>
    <dgm:cxn modelId="{AB3F7004-1DDF-48BF-A819-6CC703B8619F}" type="presParOf" srcId="{5FBEF0AB-7795-4C39-99EA-605857E114FD}" destId="{A12D4477-497E-4F95-963F-449C6DF2F3A7}" srcOrd="0" destOrd="0" presId="urn:microsoft.com/office/officeart/2005/8/layout/process1"/>
    <dgm:cxn modelId="{901C8593-B733-4F15-979A-2D1B216DE071}" type="presParOf" srcId="{408C14BC-0C01-479A-8B4E-D9BC70356E41}" destId="{F2531A73-4FB6-46AE-B600-77FDC2DF11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37D98-8A73-4288-9C33-9B7F2557BC0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151661D-A7BE-4DB2-9111-3CD3F9E1743E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programi likovne umjetnosti i dizajna</a:t>
          </a:r>
        </a:p>
      </dgm:t>
    </dgm:pt>
    <dgm:pt modelId="{C3F01864-2F5A-4DEF-A8FA-61BE9B199813}" type="parTrans" cxnId="{22D644EC-8637-4909-BBB7-8F6FBA3CEC14}">
      <dgm:prSet/>
      <dgm:spPr/>
      <dgm:t>
        <a:bodyPr/>
        <a:lstStyle/>
        <a:p>
          <a:endParaRPr lang="hr-HR"/>
        </a:p>
      </dgm:t>
    </dgm:pt>
    <dgm:pt modelId="{1CF62149-830C-4F2D-AD28-DB29DC7ECE76}" type="sibTrans" cxnId="{22D644EC-8637-4909-BBB7-8F6FBA3CEC14}">
      <dgm:prSet/>
      <dgm:spPr/>
      <dgm:t>
        <a:bodyPr/>
        <a:lstStyle/>
        <a:p>
          <a:endParaRPr lang="hr-HR"/>
        </a:p>
      </dgm:t>
    </dgm:pt>
    <dgm:pt modelId="{9234C450-56B3-4A20-83B6-9DF814487618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programi glazbene umjetnosti</a:t>
          </a:r>
        </a:p>
      </dgm:t>
    </dgm:pt>
    <dgm:pt modelId="{EB09C694-CE0E-4CCD-9C2F-529F1F778E97}" type="parTrans" cxnId="{B574D1C4-48E0-4B2E-8693-9CFD72C75B07}">
      <dgm:prSet/>
      <dgm:spPr/>
      <dgm:t>
        <a:bodyPr/>
        <a:lstStyle/>
        <a:p>
          <a:endParaRPr lang="hr-HR"/>
        </a:p>
      </dgm:t>
    </dgm:pt>
    <dgm:pt modelId="{AEB953AF-ABDC-4369-808C-EDA2FE452DCC}" type="sibTrans" cxnId="{B574D1C4-48E0-4B2E-8693-9CFD72C75B07}">
      <dgm:prSet/>
      <dgm:spPr/>
      <dgm:t>
        <a:bodyPr/>
        <a:lstStyle/>
        <a:p>
          <a:endParaRPr lang="hr-HR"/>
        </a:p>
      </dgm:t>
    </dgm:pt>
    <dgm:pt modelId="{0CB1B60E-5DDB-46E7-BA3B-3ABF18CEE611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programi plesne umjetnosti</a:t>
          </a:r>
        </a:p>
      </dgm:t>
    </dgm:pt>
    <dgm:pt modelId="{E083CB00-74A0-44E7-8F0B-DF3DAE868712}" type="parTrans" cxnId="{8B684582-EC14-43E3-AAAB-5D290E20DD88}">
      <dgm:prSet/>
      <dgm:spPr/>
      <dgm:t>
        <a:bodyPr/>
        <a:lstStyle/>
        <a:p>
          <a:endParaRPr lang="hr-HR"/>
        </a:p>
      </dgm:t>
    </dgm:pt>
    <dgm:pt modelId="{7A35B628-003D-4DF7-8235-5C97D090BBE2}" type="sibTrans" cxnId="{8B684582-EC14-43E3-AAAB-5D290E20DD88}">
      <dgm:prSet/>
      <dgm:spPr/>
      <dgm:t>
        <a:bodyPr/>
        <a:lstStyle/>
        <a:p>
          <a:endParaRPr lang="hr-HR"/>
        </a:p>
      </dgm:t>
    </dgm:pt>
    <dgm:pt modelId="{1262FD02-285A-4FF3-BA86-8CDCE7DE3717}" type="pres">
      <dgm:prSet presAssocID="{DB237D98-8A73-4288-9C33-9B7F2557BC08}" presName="linearFlow" presStyleCnt="0">
        <dgm:presLayoutVars>
          <dgm:dir/>
          <dgm:resizeHandles val="exact"/>
        </dgm:presLayoutVars>
      </dgm:prSet>
      <dgm:spPr/>
    </dgm:pt>
    <dgm:pt modelId="{06B11C03-5F86-42CA-B623-E22AF6448701}" type="pres">
      <dgm:prSet presAssocID="{F151661D-A7BE-4DB2-9111-3CD3F9E1743E}" presName="composite" presStyleCnt="0"/>
      <dgm:spPr/>
    </dgm:pt>
    <dgm:pt modelId="{7D86719F-DF9C-40C3-A246-C72959A7D709}" type="pres">
      <dgm:prSet presAssocID="{F151661D-A7BE-4DB2-9111-3CD3F9E1743E}" presName="imgShp" presStyleLbl="fgImgPlace1" presStyleIdx="0" presStyleCnt="3" custLinFactNeighborY="-37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6F440589-50EC-42B4-B7C0-C195574CA983}" type="pres">
      <dgm:prSet presAssocID="{F151661D-A7BE-4DB2-9111-3CD3F9E1743E}" presName="txShp" presStyleLbl="node1" presStyleIdx="0" presStyleCnt="3" custScaleX="108152">
        <dgm:presLayoutVars>
          <dgm:bulletEnabled val="1"/>
        </dgm:presLayoutVars>
      </dgm:prSet>
      <dgm:spPr/>
    </dgm:pt>
    <dgm:pt modelId="{BE20E80B-62B6-4E92-8352-EC6014C0E9FB}" type="pres">
      <dgm:prSet presAssocID="{1CF62149-830C-4F2D-AD28-DB29DC7ECE76}" presName="spacing" presStyleCnt="0"/>
      <dgm:spPr/>
    </dgm:pt>
    <dgm:pt modelId="{F26876E6-8ADB-4517-8D34-2212E8C8A2F9}" type="pres">
      <dgm:prSet presAssocID="{9234C450-56B3-4A20-83B6-9DF814487618}" presName="composite" presStyleCnt="0"/>
      <dgm:spPr/>
    </dgm:pt>
    <dgm:pt modelId="{E94CEB4D-BE22-4CBA-8920-A6890E4805ED}" type="pres">
      <dgm:prSet presAssocID="{9234C450-56B3-4A20-83B6-9DF814487618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1000" r="-31000"/>
          </a:stretch>
        </a:blipFill>
      </dgm:spPr>
    </dgm:pt>
    <dgm:pt modelId="{C68F928B-9013-4B55-BB73-4876AD1E4DB1}" type="pres">
      <dgm:prSet presAssocID="{9234C450-56B3-4A20-83B6-9DF814487618}" presName="txShp" presStyleLbl="node1" presStyleIdx="1" presStyleCnt="3" custScaleX="105671">
        <dgm:presLayoutVars>
          <dgm:bulletEnabled val="1"/>
        </dgm:presLayoutVars>
      </dgm:prSet>
      <dgm:spPr/>
    </dgm:pt>
    <dgm:pt modelId="{2C943A08-5524-4D7F-ADBD-25120E07AE6C}" type="pres">
      <dgm:prSet presAssocID="{AEB953AF-ABDC-4369-808C-EDA2FE452DCC}" presName="spacing" presStyleCnt="0"/>
      <dgm:spPr/>
    </dgm:pt>
    <dgm:pt modelId="{40E625B7-19DE-41BD-8EF4-E636EF57AD5E}" type="pres">
      <dgm:prSet presAssocID="{0CB1B60E-5DDB-46E7-BA3B-3ABF18CEE611}" presName="composite" presStyleCnt="0"/>
      <dgm:spPr/>
    </dgm:pt>
    <dgm:pt modelId="{CD504E86-4BBF-45EA-805A-9A1F0535A679}" type="pres">
      <dgm:prSet presAssocID="{0CB1B60E-5DDB-46E7-BA3B-3ABF18CEE611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D9BFC45C-7C35-44D0-AA42-CFBD10DE8796}" type="pres">
      <dgm:prSet presAssocID="{0CB1B60E-5DDB-46E7-BA3B-3ABF18CEE611}" presName="txShp" presStyleLbl="node1" presStyleIdx="2" presStyleCnt="3" custLinFactNeighborX="1969" custLinFactNeighborY="-835">
        <dgm:presLayoutVars>
          <dgm:bulletEnabled val="1"/>
        </dgm:presLayoutVars>
      </dgm:prSet>
      <dgm:spPr/>
    </dgm:pt>
  </dgm:ptLst>
  <dgm:cxnLst>
    <dgm:cxn modelId="{628CFB5F-4501-4E85-A596-6BF18AB7806E}" type="presOf" srcId="{F151661D-A7BE-4DB2-9111-3CD3F9E1743E}" destId="{6F440589-50EC-42B4-B7C0-C195574CA983}" srcOrd="0" destOrd="0" presId="urn:microsoft.com/office/officeart/2005/8/layout/vList3"/>
    <dgm:cxn modelId="{8B684582-EC14-43E3-AAAB-5D290E20DD88}" srcId="{DB237D98-8A73-4288-9C33-9B7F2557BC08}" destId="{0CB1B60E-5DDB-46E7-BA3B-3ABF18CEE611}" srcOrd="2" destOrd="0" parTransId="{E083CB00-74A0-44E7-8F0B-DF3DAE868712}" sibTransId="{7A35B628-003D-4DF7-8235-5C97D090BBE2}"/>
    <dgm:cxn modelId="{4FE3CEA5-E25D-4EE1-9B1F-410649670C06}" type="presOf" srcId="{9234C450-56B3-4A20-83B6-9DF814487618}" destId="{C68F928B-9013-4B55-BB73-4876AD1E4DB1}" srcOrd="0" destOrd="0" presId="urn:microsoft.com/office/officeart/2005/8/layout/vList3"/>
    <dgm:cxn modelId="{B574D1C4-48E0-4B2E-8693-9CFD72C75B07}" srcId="{DB237D98-8A73-4288-9C33-9B7F2557BC08}" destId="{9234C450-56B3-4A20-83B6-9DF814487618}" srcOrd="1" destOrd="0" parTransId="{EB09C694-CE0E-4CCD-9C2F-529F1F778E97}" sibTransId="{AEB953AF-ABDC-4369-808C-EDA2FE452DCC}"/>
    <dgm:cxn modelId="{22D644EC-8637-4909-BBB7-8F6FBA3CEC14}" srcId="{DB237D98-8A73-4288-9C33-9B7F2557BC08}" destId="{F151661D-A7BE-4DB2-9111-3CD3F9E1743E}" srcOrd="0" destOrd="0" parTransId="{C3F01864-2F5A-4DEF-A8FA-61BE9B199813}" sibTransId="{1CF62149-830C-4F2D-AD28-DB29DC7ECE76}"/>
    <dgm:cxn modelId="{C10BBAED-DB8C-4F0C-A027-0BBA15A462F3}" type="presOf" srcId="{DB237D98-8A73-4288-9C33-9B7F2557BC08}" destId="{1262FD02-285A-4FF3-BA86-8CDCE7DE3717}" srcOrd="0" destOrd="0" presId="urn:microsoft.com/office/officeart/2005/8/layout/vList3"/>
    <dgm:cxn modelId="{23C710F8-8D0E-4EEC-B268-A7286E389ABD}" type="presOf" srcId="{0CB1B60E-5DDB-46E7-BA3B-3ABF18CEE611}" destId="{D9BFC45C-7C35-44D0-AA42-CFBD10DE8796}" srcOrd="0" destOrd="0" presId="urn:microsoft.com/office/officeart/2005/8/layout/vList3"/>
    <dgm:cxn modelId="{FE26E00D-409A-49D6-94B3-509D11F8EEB2}" type="presParOf" srcId="{1262FD02-285A-4FF3-BA86-8CDCE7DE3717}" destId="{06B11C03-5F86-42CA-B623-E22AF6448701}" srcOrd="0" destOrd="0" presId="urn:microsoft.com/office/officeart/2005/8/layout/vList3"/>
    <dgm:cxn modelId="{B1E92655-BDD7-45FA-8C20-05EF7E2B74A6}" type="presParOf" srcId="{06B11C03-5F86-42CA-B623-E22AF6448701}" destId="{7D86719F-DF9C-40C3-A246-C72959A7D709}" srcOrd="0" destOrd="0" presId="urn:microsoft.com/office/officeart/2005/8/layout/vList3"/>
    <dgm:cxn modelId="{F6675B52-46F2-4363-BD89-868967B5A3FD}" type="presParOf" srcId="{06B11C03-5F86-42CA-B623-E22AF6448701}" destId="{6F440589-50EC-42B4-B7C0-C195574CA983}" srcOrd="1" destOrd="0" presId="urn:microsoft.com/office/officeart/2005/8/layout/vList3"/>
    <dgm:cxn modelId="{62D4182D-F358-4A4F-9BF5-7B397193B747}" type="presParOf" srcId="{1262FD02-285A-4FF3-BA86-8CDCE7DE3717}" destId="{BE20E80B-62B6-4E92-8352-EC6014C0E9FB}" srcOrd="1" destOrd="0" presId="urn:microsoft.com/office/officeart/2005/8/layout/vList3"/>
    <dgm:cxn modelId="{B3B66FC4-77F9-4258-B00E-DF5C6BFD120D}" type="presParOf" srcId="{1262FD02-285A-4FF3-BA86-8CDCE7DE3717}" destId="{F26876E6-8ADB-4517-8D34-2212E8C8A2F9}" srcOrd="2" destOrd="0" presId="urn:microsoft.com/office/officeart/2005/8/layout/vList3"/>
    <dgm:cxn modelId="{454264A4-E590-4A6D-AA47-232657E3D165}" type="presParOf" srcId="{F26876E6-8ADB-4517-8D34-2212E8C8A2F9}" destId="{E94CEB4D-BE22-4CBA-8920-A6890E4805ED}" srcOrd="0" destOrd="0" presId="urn:microsoft.com/office/officeart/2005/8/layout/vList3"/>
    <dgm:cxn modelId="{7DC2A03A-B229-47CF-B565-A9C3487664A5}" type="presParOf" srcId="{F26876E6-8ADB-4517-8D34-2212E8C8A2F9}" destId="{C68F928B-9013-4B55-BB73-4876AD1E4DB1}" srcOrd="1" destOrd="0" presId="urn:microsoft.com/office/officeart/2005/8/layout/vList3"/>
    <dgm:cxn modelId="{7FBFA88F-57E3-4166-A1EA-651CD8A3246B}" type="presParOf" srcId="{1262FD02-285A-4FF3-BA86-8CDCE7DE3717}" destId="{2C943A08-5524-4D7F-ADBD-25120E07AE6C}" srcOrd="3" destOrd="0" presId="urn:microsoft.com/office/officeart/2005/8/layout/vList3"/>
    <dgm:cxn modelId="{3A188956-3CDB-411A-BABB-2D7DD8A5AD41}" type="presParOf" srcId="{1262FD02-285A-4FF3-BA86-8CDCE7DE3717}" destId="{40E625B7-19DE-41BD-8EF4-E636EF57AD5E}" srcOrd="4" destOrd="0" presId="urn:microsoft.com/office/officeart/2005/8/layout/vList3"/>
    <dgm:cxn modelId="{49BDDDFC-9E0F-42B9-BBF8-2CC5152F417C}" type="presParOf" srcId="{40E625B7-19DE-41BD-8EF4-E636EF57AD5E}" destId="{CD504E86-4BBF-45EA-805A-9A1F0535A679}" srcOrd="0" destOrd="0" presId="urn:microsoft.com/office/officeart/2005/8/layout/vList3"/>
    <dgm:cxn modelId="{ED28C854-09FC-4DF7-AC41-24058F8376EC}" type="presParOf" srcId="{40E625B7-19DE-41BD-8EF4-E636EF57AD5E}" destId="{D9BFC45C-7C35-44D0-AA42-CFBD10DE87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67769-62B5-4C80-961F-4E0E0758C6A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66DF177-68A6-4462-B189-0A43DAB3A43E}">
      <dgm:prSet phldrT="[Tekst]" custT="1"/>
      <dgm:spPr/>
      <dgm:t>
        <a:bodyPr/>
        <a:lstStyle/>
        <a:p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specijalistička medicinska dokumentacija</a:t>
          </a:r>
        </a:p>
      </dgm:t>
    </dgm:pt>
    <dgm:pt modelId="{A79EBC48-E0E0-4ABA-909F-E95F0213E98F}" type="parTrans" cxnId="{2A7C25B8-5982-4414-97F5-605F04FA7DBD}">
      <dgm:prSet/>
      <dgm:spPr/>
      <dgm:t>
        <a:bodyPr/>
        <a:lstStyle/>
        <a:p>
          <a:endParaRPr lang="hr-HR"/>
        </a:p>
      </dgm:t>
    </dgm:pt>
    <dgm:pt modelId="{8D4B7008-D952-4EAD-B35F-F5C9D512BB44}" type="sibTrans" cxnId="{2A7C25B8-5982-4414-97F5-605F04FA7DBD}">
      <dgm:prSet/>
      <dgm:spPr/>
      <dgm:t>
        <a:bodyPr/>
        <a:lstStyle/>
        <a:p>
          <a:endParaRPr lang="hr-HR"/>
        </a:p>
      </dgm:t>
    </dgm:pt>
    <dgm:pt modelId="{C121492C-1134-45C2-A122-47E646ABAA64}">
      <dgm:prSet phldrT="[Tekst]" custT="1"/>
      <dgm:spPr/>
      <dgm:t>
        <a:bodyPr/>
        <a:lstStyle/>
        <a:p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mišljenje školske liječnice</a:t>
          </a:r>
        </a:p>
      </dgm:t>
    </dgm:pt>
    <dgm:pt modelId="{52F9F047-C596-4E87-82BC-FAED421E5C34}" type="parTrans" cxnId="{3ED72DAC-601E-4E72-8B30-D8669D2263A9}">
      <dgm:prSet/>
      <dgm:spPr/>
      <dgm:t>
        <a:bodyPr/>
        <a:lstStyle/>
        <a:p>
          <a:endParaRPr lang="hr-HR"/>
        </a:p>
      </dgm:t>
    </dgm:pt>
    <dgm:pt modelId="{74C37A7C-64C9-4F91-8E25-02CB2C84A2D1}" type="sibTrans" cxnId="{3ED72DAC-601E-4E72-8B30-D8669D2263A9}">
      <dgm:prSet/>
      <dgm:spPr/>
      <dgm:t>
        <a:bodyPr/>
        <a:lstStyle/>
        <a:p>
          <a:endParaRPr lang="hr-HR"/>
        </a:p>
      </dgm:t>
    </dgm:pt>
    <dgm:pt modelId="{C69BAAF9-8A2D-40F6-B9EF-26FD4077D08F}">
      <dgm:prSet phldrT="[Tekst]" custT="1"/>
      <dgm:spPr/>
      <dgm:t>
        <a:bodyPr/>
        <a:lstStyle/>
        <a:p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Stručno mišljenje Službe za profesionalno usmjeravanje HZZ-a (daje preporuku za 3 do 6 primjerena programa).</a:t>
          </a:r>
        </a:p>
      </dgm:t>
    </dgm:pt>
    <dgm:pt modelId="{21441581-93E0-4B70-B191-F1A8E0337619}" type="parTrans" cxnId="{71B7B0C2-AA18-4605-A8A9-56D648F31B5F}">
      <dgm:prSet/>
      <dgm:spPr/>
      <dgm:t>
        <a:bodyPr/>
        <a:lstStyle/>
        <a:p>
          <a:endParaRPr lang="hr-HR"/>
        </a:p>
      </dgm:t>
    </dgm:pt>
    <dgm:pt modelId="{F27D4DBB-E366-45CE-9DCA-8EA9FB00759C}" type="sibTrans" cxnId="{71B7B0C2-AA18-4605-A8A9-56D648F31B5F}">
      <dgm:prSet/>
      <dgm:spPr/>
      <dgm:t>
        <a:bodyPr/>
        <a:lstStyle/>
        <a:p>
          <a:endParaRPr lang="hr-HR"/>
        </a:p>
      </dgm:t>
    </dgm:pt>
    <dgm:pt modelId="{3DD182A6-925F-4719-8839-C5928817EE0D}" type="pres">
      <dgm:prSet presAssocID="{BF467769-62B5-4C80-961F-4E0E0758C6A2}" presName="rootnode" presStyleCnt="0">
        <dgm:presLayoutVars>
          <dgm:chMax/>
          <dgm:chPref/>
          <dgm:dir/>
          <dgm:animLvl val="lvl"/>
        </dgm:presLayoutVars>
      </dgm:prSet>
      <dgm:spPr/>
    </dgm:pt>
    <dgm:pt modelId="{92BA3C01-D1DD-49E1-9764-3EBAEDB6EB12}" type="pres">
      <dgm:prSet presAssocID="{666DF177-68A6-4462-B189-0A43DAB3A43E}" presName="composite" presStyleCnt="0"/>
      <dgm:spPr/>
    </dgm:pt>
    <dgm:pt modelId="{B96CBC4F-3E25-4AF2-A03D-F8AED0340933}" type="pres">
      <dgm:prSet presAssocID="{666DF177-68A6-4462-B189-0A43DAB3A43E}" presName="LShape" presStyleLbl="alignNode1" presStyleIdx="0" presStyleCnt="5"/>
      <dgm:spPr/>
    </dgm:pt>
    <dgm:pt modelId="{6F1F5822-4AB7-4FA7-95B4-AA0D58A7C9D8}" type="pres">
      <dgm:prSet presAssocID="{666DF177-68A6-4462-B189-0A43DAB3A43E}" presName="ParentText" presStyleLbl="revTx" presStyleIdx="0" presStyleCnt="3" custScaleX="101567">
        <dgm:presLayoutVars>
          <dgm:chMax val="0"/>
          <dgm:chPref val="0"/>
          <dgm:bulletEnabled val="1"/>
        </dgm:presLayoutVars>
      </dgm:prSet>
      <dgm:spPr/>
    </dgm:pt>
    <dgm:pt modelId="{76CA7D94-720C-4093-8FA3-77540C124313}" type="pres">
      <dgm:prSet presAssocID="{666DF177-68A6-4462-B189-0A43DAB3A43E}" presName="Triangle" presStyleLbl="alignNode1" presStyleIdx="1" presStyleCnt="5"/>
      <dgm:spPr/>
    </dgm:pt>
    <dgm:pt modelId="{426DD790-4FEF-4E18-B611-EEC7F2115298}" type="pres">
      <dgm:prSet presAssocID="{8D4B7008-D952-4EAD-B35F-F5C9D512BB44}" presName="sibTrans" presStyleCnt="0"/>
      <dgm:spPr/>
    </dgm:pt>
    <dgm:pt modelId="{840BF1F2-C0CC-409E-82F0-15099329004A}" type="pres">
      <dgm:prSet presAssocID="{8D4B7008-D952-4EAD-B35F-F5C9D512BB44}" presName="space" presStyleCnt="0"/>
      <dgm:spPr/>
    </dgm:pt>
    <dgm:pt modelId="{9F25560C-68AA-4740-A833-5858EB4660C6}" type="pres">
      <dgm:prSet presAssocID="{C121492C-1134-45C2-A122-47E646ABAA64}" presName="composite" presStyleCnt="0"/>
      <dgm:spPr/>
    </dgm:pt>
    <dgm:pt modelId="{F10F1ED3-CABE-41C8-BD4C-28EB172D33F5}" type="pres">
      <dgm:prSet presAssocID="{C121492C-1134-45C2-A122-47E646ABAA64}" presName="LShape" presStyleLbl="alignNode1" presStyleIdx="2" presStyleCnt="5"/>
      <dgm:spPr/>
    </dgm:pt>
    <dgm:pt modelId="{DED04C98-95D1-47E1-A96D-9CD6390EC896}" type="pres">
      <dgm:prSet presAssocID="{C121492C-1134-45C2-A122-47E646ABAA6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C9C96C3-6279-48A4-A027-D163CA30C4D8}" type="pres">
      <dgm:prSet presAssocID="{C121492C-1134-45C2-A122-47E646ABAA64}" presName="Triangle" presStyleLbl="alignNode1" presStyleIdx="3" presStyleCnt="5"/>
      <dgm:spPr/>
    </dgm:pt>
    <dgm:pt modelId="{C722392A-3E99-42CE-BADA-DC7B97D26CA2}" type="pres">
      <dgm:prSet presAssocID="{74C37A7C-64C9-4F91-8E25-02CB2C84A2D1}" presName="sibTrans" presStyleCnt="0"/>
      <dgm:spPr/>
    </dgm:pt>
    <dgm:pt modelId="{7988122F-DD83-49EB-9447-69889C4E31E4}" type="pres">
      <dgm:prSet presAssocID="{74C37A7C-64C9-4F91-8E25-02CB2C84A2D1}" presName="space" presStyleCnt="0"/>
      <dgm:spPr/>
    </dgm:pt>
    <dgm:pt modelId="{023075DA-7664-4FB9-9F4D-72ED339512FA}" type="pres">
      <dgm:prSet presAssocID="{C69BAAF9-8A2D-40F6-B9EF-26FD4077D08F}" presName="composite" presStyleCnt="0"/>
      <dgm:spPr/>
    </dgm:pt>
    <dgm:pt modelId="{5388A572-7F3E-4800-BB84-4D9CBD4C8A40}" type="pres">
      <dgm:prSet presAssocID="{C69BAAF9-8A2D-40F6-B9EF-26FD4077D08F}" presName="LShape" presStyleLbl="alignNode1" presStyleIdx="4" presStyleCnt="5"/>
      <dgm:spPr/>
    </dgm:pt>
    <dgm:pt modelId="{10CF11CD-5D77-4D0E-8B9E-178A560FBFD6}" type="pres">
      <dgm:prSet presAssocID="{C69BAAF9-8A2D-40F6-B9EF-26FD4077D08F}" presName="ParentText" presStyleLbl="revTx" presStyleIdx="2" presStyleCnt="3" custScaleX="98998" custLinFactNeighborX="3750" custLinFactNeighborY="6934">
        <dgm:presLayoutVars>
          <dgm:chMax val="0"/>
          <dgm:chPref val="0"/>
          <dgm:bulletEnabled val="1"/>
        </dgm:presLayoutVars>
      </dgm:prSet>
      <dgm:spPr/>
    </dgm:pt>
  </dgm:ptLst>
  <dgm:cxnLst>
    <dgm:cxn modelId="{0F9EB163-BE22-42A2-B4BA-8D4D997F4CFD}" type="presOf" srcId="{666DF177-68A6-4462-B189-0A43DAB3A43E}" destId="{6F1F5822-4AB7-4FA7-95B4-AA0D58A7C9D8}" srcOrd="0" destOrd="0" presId="urn:microsoft.com/office/officeart/2009/3/layout/StepUpProcess"/>
    <dgm:cxn modelId="{070B7644-BF33-40EC-9EB4-DEBB559ADEC5}" type="presOf" srcId="{C121492C-1134-45C2-A122-47E646ABAA64}" destId="{DED04C98-95D1-47E1-A96D-9CD6390EC896}" srcOrd="0" destOrd="0" presId="urn:microsoft.com/office/officeart/2009/3/layout/StepUpProcess"/>
    <dgm:cxn modelId="{3ED72DAC-601E-4E72-8B30-D8669D2263A9}" srcId="{BF467769-62B5-4C80-961F-4E0E0758C6A2}" destId="{C121492C-1134-45C2-A122-47E646ABAA64}" srcOrd="1" destOrd="0" parTransId="{52F9F047-C596-4E87-82BC-FAED421E5C34}" sibTransId="{74C37A7C-64C9-4F91-8E25-02CB2C84A2D1}"/>
    <dgm:cxn modelId="{EBF793B3-5B28-4B56-B611-7B366B47BA86}" type="presOf" srcId="{C69BAAF9-8A2D-40F6-B9EF-26FD4077D08F}" destId="{10CF11CD-5D77-4D0E-8B9E-178A560FBFD6}" srcOrd="0" destOrd="0" presId="urn:microsoft.com/office/officeart/2009/3/layout/StepUpProcess"/>
    <dgm:cxn modelId="{2A7C25B8-5982-4414-97F5-605F04FA7DBD}" srcId="{BF467769-62B5-4C80-961F-4E0E0758C6A2}" destId="{666DF177-68A6-4462-B189-0A43DAB3A43E}" srcOrd="0" destOrd="0" parTransId="{A79EBC48-E0E0-4ABA-909F-E95F0213E98F}" sibTransId="{8D4B7008-D952-4EAD-B35F-F5C9D512BB44}"/>
    <dgm:cxn modelId="{71B7B0C2-AA18-4605-A8A9-56D648F31B5F}" srcId="{BF467769-62B5-4C80-961F-4E0E0758C6A2}" destId="{C69BAAF9-8A2D-40F6-B9EF-26FD4077D08F}" srcOrd="2" destOrd="0" parTransId="{21441581-93E0-4B70-B191-F1A8E0337619}" sibTransId="{F27D4DBB-E366-45CE-9DCA-8EA9FB00759C}"/>
    <dgm:cxn modelId="{B769AEFB-0355-4964-9859-13A9D7944337}" type="presOf" srcId="{BF467769-62B5-4C80-961F-4E0E0758C6A2}" destId="{3DD182A6-925F-4719-8839-C5928817EE0D}" srcOrd="0" destOrd="0" presId="urn:microsoft.com/office/officeart/2009/3/layout/StepUpProcess"/>
    <dgm:cxn modelId="{D086DA77-C911-4677-8892-714089C18B4E}" type="presParOf" srcId="{3DD182A6-925F-4719-8839-C5928817EE0D}" destId="{92BA3C01-D1DD-49E1-9764-3EBAEDB6EB12}" srcOrd="0" destOrd="0" presId="urn:microsoft.com/office/officeart/2009/3/layout/StepUpProcess"/>
    <dgm:cxn modelId="{F9A0FDAD-55AE-406E-88C0-E1A6C3559C24}" type="presParOf" srcId="{92BA3C01-D1DD-49E1-9764-3EBAEDB6EB12}" destId="{B96CBC4F-3E25-4AF2-A03D-F8AED0340933}" srcOrd="0" destOrd="0" presId="urn:microsoft.com/office/officeart/2009/3/layout/StepUpProcess"/>
    <dgm:cxn modelId="{6703A34C-07C4-4ED8-95A4-2DBD45585C3F}" type="presParOf" srcId="{92BA3C01-D1DD-49E1-9764-3EBAEDB6EB12}" destId="{6F1F5822-4AB7-4FA7-95B4-AA0D58A7C9D8}" srcOrd="1" destOrd="0" presId="urn:microsoft.com/office/officeart/2009/3/layout/StepUpProcess"/>
    <dgm:cxn modelId="{CF5D22E5-7CEF-4A77-8D46-0589B60DBBEF}" type="presParOf" srcId="{92BA3C01-D1DD-49E1-9764-3EBAEDB6EB12}" destId="{76CA7D94-720C-4093-8FA3-77540C124313}" srcOrd="2" destOrd="0" presId="urn:microsoft.com/office/officeart/2009/3/layout/StepUpProcess"/>
    <dgm:cxn modelId="{4A20401D-4DA9-4ED1-8357-B77FFCF97A31}" type="presParOf" srcId="{3DD182A6-925F-4719-8839-C5928817EE0D}" destId="{426DD790-4FEF-4E18-B611-EEC7F2115298}" srcOrd="1" destOrd="0" presId="urn:microsoft.com/office/officeart/2009/3/layout/StepUpProcess"/>
    <dgm:cxn modelId="{8C32A8F1-1A79-4BCE-A672-54D5F12F74FA}" type="presParOf" srcId="{426DD790-4FEF-4E18-B611-EEC7F2115298}" destId="{840BF1F2-C0CC-409E-82F0-15099329004A}" srcOrd="0" destOrd="0" presId="urn:microsoft.com/office/officeart/2009/3/layout/StepUpProcess"/>
    <dgm:cxn modelId="{DF9395A2-55F5-4314-A082-07F51F0B404E}" type="presParOf" srcId="{3DD182A6-925F-4719-8839-C5928817EE0D}" destId="{9F25560C-68AA-4740-A833-5858EB4660C6}" srcOrd="2" destOrd="0" presId="urn:microsoft.com/office/officeart/2009/3/layout/StepUpProcess"/>
    <dgm:cxn modelId="{38885F1C-1F1B-4832-8F49-B600C8239B6E}" type="presParOf" srcId="{9F25560C-68AA-4740-A833-5858EB4660C6}" destId="{F10F1ED3-CABE-41C8-BD4C-28EB172D33F5}" srcOrd="0" destOrd="0" presId="urn:microsoft.com/office/officeart/2009/3/layout/StepUpProcess"/>
    <dgm:cxn modelId="{D795B4D0-E6F8-4A7A-875A-35E3E576B70F}" type="presParOf" srcId="{9F25560C-68AA-4740-A833-5858EB4660C6}" destId="{DED04C98-95D1-47E1-A96D-9CD6390EC896}" srcOrd="1" destOrd="0" presId="urn:microsoft.com/office/officeart/2009/3/layout/StepUpProcess"/>
    <dgm:cxn modelId="{0FA756FB-7DB2-4508-8598-706231D77A07}" type="presParOf" srcId="{9F25560C-68AA-4740-A833-5858EB4660C6}" destId="{DC9C96C3-6279-48A4-A027-D163CA30C4D8}" srcOrd="2" destOrd="0" presId="urn:microsoft.com/office/officeart/2009/3/layout/StepUpProcess"/>
    <dgm:cxn modelId="{753FAE29-FE50-424F-B0F8-3C04EEF99A69}" type="presParOf" srcId="{3DD182A6-925F-4719-8839-C5928817EE0D}" destId="{C722392A-3E99-42CE-BADA-DC7B97D26CA2}" srcOrd="3" destOrd="0" presId="urn:microsoft.com/office/officeart/2009/3/layout/StepUpProcess"/>
    <dgm:cxn modelId="{BB69EBCE-42CA-4278-9C6E-2082873510DD}" type="presParOf" srcId="{C722392A-3E99-42CE-BADA-DC7B97D26CA2}" destId="{7988122F-DD83-49EB-9447-69889C4E31E4}" srcOrd="0" destOrd="0" presId="urn:microsoft.com/office/officeart/2009/3/layout/StepUpProcess"/>
    <dgm:cxn modelId="{0520E42C-8023-4327-89F2-D99FF3C41025}" type="presParOf" srcId="{3DD182A6-925F-4719-8839-C5928817EE0D}" destId="{023075DA-7664-4FB9-9F4D-72ED339512FA}" srcOrd="4" destOrd="0" presId="urn:microsoft.com/office/officeart/2009/3/layout/StepUpProcess"/>
    <dgm:cxn modelId="{0775379A-7C60-4177-A966-97009FC5B49D}" type="presParOf" srcId="{023075DA-7664-4FB9-9F4D-72ED339512FA}" destId="{5388A572-7F3E-4800-BB84-4D9CBD4C8A40}" srcOrd="0" destOrd="0" presId="urn:microsoft.com/office/officeart/2009/3/layout/StepUpProcess"/>
    <dgm:cxn modelId="{6D9B2565-33F8-470F-8C05-FAB271EDB07C}" type="presParOf" srcId="{023075DA-7664-4FB9-9F4D-72ED339512FA}" destId="{10CF11CD-5D77-4D0E-8B9E-178A560FBFD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67769-62B5-4C80-961F-4E0E0758C6A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66DF177-68A6-4462-B189-0A43DAB3A43E}">
      <dgm:prSet phldrT="[Tekst]" custT="1"/>
      <dgm:spPr/>
      <dgm:t>
        <a:bodyPr/>
        <a:lstStyle/>
        <a:p>
          <a:r>
            <a:rPr lang="hr-HR" sz="1600" dirty="0">
              <a:latin typeface="Arial" panose="020B0604020202020204" pitchFamily="34" charset="0"/>
              <a:cs typeface="Arial" panose="020B0604020202020204" pitchFamily="34" charset="0"/>
            </a:rPr>
            <a:t>potpisivanje informativnog pristanka </a:t>
          </a:r>
        </a:p>
      </dgm:t>
    </dgm:pt>
    <dgm:pt modelId="{A79EBC48-E0E0-4ABA-909F-E95F0213E98F}" type="parTrans" cxnId="{2A7C25B8-5982-4414-97F5-605F04FA7DBD}">
      <dgm:prSet/>
      <dgm:spPr/>
      <dgm:t>
        <a:bodyPr/>
        <a:lstStyle/>
        <a:p>
          <a:endParaRPr lang="hr-HR"/>
        </a:p>
      </dgm:t>
    </dgm:pt>
    <dgm:pt modelId="{8D4B7008-D952-4EAD-B35F-F5C9D512BB44}" type="sibTrans" cxnId="{2A7C25B8-5982-4414-97F5-605F04FA7DBD}">
      <dgm:prSet/>
      <dgm:spPr/>
      <dgm:t>
        <a:bodyPr/>
        <a:lstStyle/>
        <a:p>
          <a:endParaRPr lang="hr-HR"/>
        </a:p>
      </dgm:t>
    </dgm:pt>
    <dgm:pt modelId="{C121492C-1134-45C2-A122-47E646ABAA64}">
      <dgm:prSet phldrT="[Tekst]" custT="1"/>
      <dgm:spPr/>
      <dgm:t>
        <a:bodyPr/>
        <a:lstStyle/>
        <a:p>
          <a:r>
            <a:rPr lang="hr-HR" sz="1600" dirty="0">
              <a:latin typeface="Arial" panose="020B0604020202020204" pitchFamily="34" charset="0"/>
              <a:cs typeface="Arial" panose="020B0604020202020204" pitchFamily="34" charset="0"/>
            </a:rPr>
            <a:t>mišljenje školske liječnice – nakon sistematskog pregleda</a:t>
          </a:r>
        </a:p>
        <a:p>
          <a:endParaRPr lang="hr-HR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1600" dirty="0">
              <a:latin typeface="Arial" panose="020B0604020202020204" pitchFamily="34" charset="0"/>
              <a:cs typeface="Arial" panose="020B0604020202020204" pitchFamily="34" charset="0"/>
            </a:rPr>
            <a:t>Škola šalje dokumentaciju HZZ-u, dogovara savjetovanje za pojedinog učenika</a:t>
          </a:r>
        </a:p>
      </dgm:t>
    </dgm:pt>
    <dgm:pt modelId="{52F9F047-C596-4E87-82BC-FAED421E5C34}" type="parTrans" cxnId="{3ED72DAC-601E-4E72-8B30-D8669D2263A9}">
      <dgm:prSet/>
      <dgm:spPr/>
      <dgm:t>
        <a:bodyPr/>
        <a:lstStyle/>
        <a:p>
          <a:endParaRPr lang="hr-HR"/>
        </a:p>
      </dgm:t>
    </dgm:pt>
    <dgm:pt modelId="{74C37A7C-64C9-4F91-8E25-02CB2C84A2D1}" type="sibTrans" cxnId="{3ED72DAC-601E-4E72-8B30-D8669D2263A9}">
      <dgm:prSet/>
      <dgm:spPr/>
      <dgm:t>
        <a:bodyPr/>
        <a:lstStyle/>
        <a:p>
          <a:endParaRPr lang="hr-HR"/>
        </a:p>
      </dgm:t>
    </dgm:pt>
    <dgm:pt modelId="{C69BAAF9-8A2D-40F6-B9EF-26FD4077D08F}">
      <dgm:prSet phldrT="[Tekst]" custT="1"/>
      <dgm:spPr/>
      <dgm:t>
        <a:bodyPr/>
        <a:lstStyle/>
        <a:p>
          <a:r>
            <a:rPr lang="hr-HR" sz="1600" dirty="0">
              <a:latin typeface="Arial" panose="020B0604020202020204" pitchFamily="34" charset="0"/>
              <a:cs typeface="Arial" panose="020B0604020202020204" pitchFamily="34" charset="0"/>
            </a:rPr>
            <a:t>Stručno mišljenje </a:t>
          </a:r>
        </a:p>
        <a:p>
          <a:r>
            <a:rPr lang="hr-HR" sz="1600" dirty="0">
              <a:latin typeface="Arial" panose="020B0604020202020204" pitchFamily="34" charset="0"/>
              <a:cs typeface="Arial" panose="020B0604020202020204" pitchFamily="34" charset="0"/>
            </a:rPr>
            <a:t>Službe za profesionalno usmjeravanje HZZ-a  - preporuka za </a:t>
          </a:r>
          <a:r>
            <a:rPr lang="hr-HR" sz="1600" dirty="0" err="1">
              <a:latin typeface="Arial" panose="020B0604020202020204" pitchFamily="34" charset="0"/>
              <a:cs typeface="Arial" panose="020B0604020202020204" pitchFamily="34" charset="0"/>
            </a:rPr>
            <a:t>max</a:t>
          </a:r>
          <a:r>
            <a:rPr lang="hr-HR" sz="1600" dirty="0">
              <a:latin typeface="Arial" panose="020B0604020202020204" pitchFamily="34" charset="0"/>
              <a:cs typeface="Arial" panose="020B0604020202020204" pitchFamily="34" charset="0"/>
            </a:rPr>
            <a:t>. 6 programa</a:t>
          </a:r>
        </a:p>
      </dgm:t>
    </dgm:pt>
    <dgm:pt modelId="{21441581-93E0-4B70-B191-F1A8E0337619}" type="parTrans" cxnId="{71B7B0C2-AA18-4605-A8A9-56D648F31B5F}">
      <dgm:prSet/>
      <dgm:spPr/>
      <dgm:t>
        <a:bodyPr/>
        <a:lstStyle/>
        <a:p>
          <a:endParaRPr lang="hr-HR"/>
        </a:p>
      </dgm:t>
    </dgm:pt>
    <dgm:pt modelId="{F27D4DBB-E366-45CE-9DCA-8EA9FB00759C}" type="sibTrans" cxnId="{71B7B0C2-AA18-4605-A8A9-56D648F31B5F}">
      <dgm:prSet/>
      <dgm:spPr/>
      <dgm:t>
        <a:bodyPr/>
        <a:lstStyle/>
        <a:p>
          <a:endParaRPr lang="hr-HR"/>
        </a:p>
      </dgm:t>
    </dgm:pt>
    <dgm:pt modelId="{3DD182A6-925F-4719-8839-C5928817EE0D}" type="pres">
      <dgm:prSet presAssocID="{BF467769-62B5-4C80-961F-4E0E0758C6A2}" presName="rootnode" presStyleCnt="0">
        <dgm:presLayoutVars>
          <dgm:chMax/>
          <dgm:chPref/>
          <dgm:dir/>
          <dgm:animLvl val="lvl"/>
        </dgm:presLayoutVars>
      </dgm:prSet>
      <dgm:spPr/>
    </dgm:pt>
    <dgm:pt modelId="{92BA3C01-D1DD-49E1-9764-3EBAEDB6EB12}" type="pres">
      <dgm:prSet presAssocID="{666DF177-68A6-4462-B189-0A43DAB3A43E}" presName="composite" presStyleCnt="0"/>
      <dgm:spPr/>
    </dgm:pt>
    <dgm:pt modelId="{B96CBC4F-3E25-4AF2-A03D-F8AED0340933}" type="pres">
      <dgm:prSet presAssocID="{666DF177-68A6-4462-B189-0A43DAB3A43E}" presName="LShape" presStyleLbl="alignNode1" presStyleIdx="0" presStyleCnt="5" custScaleX="68257" custScaleY="94822" custLinFactNeighborX="-4329" custLinFactNeighborY="21008"/>
      <dgm:spPr/>
    </dgm:pt>
    <dgm:pt modelId="{6F1F5822-4AB7-4FA7-95B4-AA0D58A7C9D8}" type="pres">
      <dgm:prSet presAssocID="{666DF177-68A6-4462-B189-0A43DAB3A43E}" presName="ParentText" presStyleLbl="revTx" presStyleIdx="0" presStyleCnt="3" custScaleX="61347" custScaleY="59756" custLinFactNeighborX="-4753" custLinFactNeighborY="-2613">
        <dgm:presLayoutVars>
          <dgm:chMax val="0"/>
          <dgm:chPref val="0"/>
          <dgm:bulletEnabled val="1"/>
        </dgm:presLayoutVars>
      </dgm:prSet>
      <dgm:spPr/>
    </dgm:pt>
    <dgm:pt modelId="{76CA7D94-720C-4093-8FA3-77540C124313}" type="pres">
      <dgm:prSet presAssocID="{666DF177-68A6-4462-B189-0A43DAB3A43E}" presName="Triangle" presStyleLbl="alignNode1" presStyleIdx="1" presStyleCnt="5" custLinFactY="15903" custLinFactNeighborX="-49530" custLinFactNeighborY="100000"/>
      <dgm:spPr/>
    </dgm:pt>
    <dgm:pt modelId="{426DD790-4FEF-4E18-B611-EEC7F2115298}" type="pres">
      <dgm:prSet presAssocID="{8D4B7008-D952-4EAD-B35F-F5C9D512BB44}" presName="sibTrans" presStyleCnt="0"/>
      <dgm:spPr/>
    </dgm:pt>
    <dgm:pt modelId="{840BF1F2-C0CC-409E-82F0-15099329004A}" type="pres">
      <dgm:prSet presAssocID="{8D4B7008-D952-4EAD-B35F-F5C9D512BB44}" presName="space" presStyleCnt="0"/>
      <dgm:spPr/>
    </dgm:pt>
    <dgm:pt modelId="{9F25560C-68AA-4740-A833-5858EB4660C6}" type="pres">
      <dgm:prSet presAssocID="{C121492C-1134-45C2-A122-47E646ABAA64}" presName="composite" presStyleCnt="0"/>
      <dgm:spPr/>
    </dgm:pt>
    <dgm:pt modelId="{F10F1ED3-CABE-41C8-BD4C-28EB172D33F5}" type="pres">
      <dgm:prSet presAssocID="{C121492C-1134-45C2-A122-47E646ABAA64}" presName="LShape" presStyleLbl="alignNode1" presStyleIdx="2" presStyleCnt="5" custScaleX="62199" custScaleY="86509" custLinFactNeighborX="-14263" custLinFactNeighborY="12447"/>
      <dgm:spPr/>
    </dgm:pt>
    <dgm:pt modelId="{DED04C98-95D1-47E1-A96D-9CD6390EC896}" type="pres">
      <dgm:prSet presAssocID="{C121492C-1134-45C2-A122-47E646ABAA64}" presName="ParentText" presStyleLbl="revTx" presStyleIdx="1" presStyleCnt="3" custScaleX="66773" custScaleY="77215" custLinFactNeighborX="-9760" custLinFactNeighborY="2296">
        <dgm:presLayoutVars>
          <dgm:chMax val="0"/>
          <dgm:chPref val="0"/>
          <dgm:bulletEnabled val="1"/>
        </dgm:presLayoutVars>
      </dgm:prSet>
      <dgm:spPr/>
    </dgm:pt>
    <dgm:pt modelId="{DC9C96C3-6279-48A4-A027-D163CA30C4D8}" type="pres">
      <dgm:prSet presAssocID="{C121492C-1134-45C2-A122-47E646ABAA64}" presName="Triangle" presStyleLbl="alignNode1" presStyleIdx="3" presStyleCnt="5" custLinFactX="-30103" custLinFactNeighborX="-100000" custLinFactNeighborY="74963"/>
      <dgm:spPr/>
    </dgm:pt>
    <dgm:pt modelId="{C722392A-3E99-42CE-BADA-DC7B97D26CA2}" type="pres">
      <dgm:prSet presAssocID="{74C37A7C-64C9-4F91-8E25-02CB2C84A2D1}" presName="sibTrans" presStyleCnt="0"/>
      <dgm:spPr/>
    </dgm:pt>
    <dgm:pt modelId="{7988122F-DD83-49EB-9447-69889C4E31E4}" type="pres">
      <dgm:prSet presAssocID="{74C37A7C-64C9-4F91-8E25-02CB2C84A2D1}" presName="space" presStyleCnt="0"/>
      <dgm:spPr/>
    </dgm:pt>
    <dgm:pt modelId="{023075DA-7664-4FB9-9F4D-72ED339512FA}" type="pres">
      <dgm:prSet presAssocID="{C69BAAF9-8A2D-40F6-B9EF-26FD4077D08F}" presName="composite" presStyleCnt="0"/>
      <dgm:spPr/>
    </dgm:pt>
    <dgm:pt modelId="{5388A572-7F3E-4800-BB84-4D9CBD4C8A40}" type="pres">
      <dgm:prSet presAssocID="{C69BAAF9-8A2D-40F6-B9EF-26FD4077D08F}" presName="LShape" presStyleLbl="alignNode1" presStyleIdx="4" presStyleCnt="5" custScaleX="69128" custLinFactNeighborX="-30933" custLinFactNeighborY="19532"/>
      <dgm:spPr/>
    </dgm:pt>
    <dgm:pt modelId="{10CF11CD-5D77-4D0E-8B9E-178A560FBFD6}" type="pres">
      <dgm:prSet presAssocID="{C69BAAF9-8A2D-40F6-B9EF-26FD4077D08F}" presName="ParentText" presStyleLbl="revTx" presStyleIdx="2" presStyleCnt="3" custScaleX="66006" custLinFactNeighborX="-32276" custLinFactNeighborY="17663">
        <dgm:presLayoutVars>
          <dgm:chMax val="0"/>
          <dgm:chPref val="0"/>
          <dgm:bulletEnabled val="1"/>
        </dgm:presLayoutVars>
      </dgm:prSet>
      <dgm:spPr/>
    </dgm:pt>
  </dgm:ptLst>
  <dgm:cxnLst>
    <dgm:cxn modelId="{0F9EB163-BE22-42A2-B4BA-8D4D997F4CFD}" type="presOf" srcId="{666DF177-68A6-4462-B189-0A43DAB3A43E}" destId="{6F1F5822-4AB7-4FA7-95B4-AA0D58A7C9D8}" srcOrd="0" destOrd="0" presId="urn:microsoft.com/office/officeart/2009/3/layout/StepUpProcess"/>
    <dgm:cxn modelId="{070B7644-BF33-40EC-9EB4-DEBB559ADEC5}" type="presOf" srcId="{C121492C-1134-45C2-A122-47E646ABAA64}" destId="{DED04C98-95D1-47E1-A96D-9CD6390EC896}" srcOrd="0" destOrd="0" presId="urn:microsoft.com/office/officeart/2009/3/layout/StepUpProcess"/>
    <dgm:cxn modelId="{3ED72DAC-601E-4E72-8B30-D8669D2263A9}" srcId="{BF467769-62B5-4C80-961F-4E0E0758C6A2}" destId="{C121492C-1134-45C2-A122-47E646ABAA64}" srcOrd="1" destOrd="0" parTransId="{52F9F047-C596-4E87-82BC-FAED421E5C34}" sibTransId="{74C37A7C-64C9-4F91-8E25-02CB2C84A2D1}"/>
    <dgm:cxn modelId="{EBF793B3-5B28-4B56-B611-7B366B47BA86}" type="presOf" srcId="{C69BAAF9-8A2D-40F6-B9EF-26FD4077D08F}" destId="{10CF11CD-5D77-4D0E-8B9E-178A560FBFD6}" srcOrd="0" destOrd="0" presId="urn:microsoft.com/office/officeart/2009/3/layout/StepUpProcess"/>
    <dgm:cxn modelId="{2A7C25B8-5982-4414-97F5-605F04FA7DBD}" srcId="{BF467769-62B5-4C80-961F-4E0E0758C6A2}" destId="{666DF177-68A6-4462-B189-0A43DAB3A43E}" srcOrd="0" destOrd="0" parTransId="{A79EBC48-E0E0-4ABA-909F-E95F0213E98F}" sibTransId="{8D4B7008-D952-4EAD-B35F-F5C9D512BB44}"/>
    <dgm:cxn modelId="{71B7B0C2-AA18-4605-A8A9-56D648F31B5F}" srcId="{BF467769-62B5-4C80-961F-4E0E0758C6A2}" destId="{C69BAAF9-8A2D-40F6-B9EF-26FD4077D08F}" srcOrd="2" destOrd="0" parTransId="{21441581-93E0-4B70-B191-F1A8E0337619}" sibTransId="{F27D4DBB-E366-45CE-9DCA-8EA9FB00759C}"/>
    <dgm:cxn modelId="{B769AEFB-0355-4964-9859-13A9D7944337}" type="presOf" srcId="{BF467769-62B5-4C80-961F-4E0E0758C6A2}" destId="{3DD182A6-925F-4719-8839-C5928817EE0D}" srcOrd="0" destOrd="0" presId="urn:microsoft.com/office/officeart/2009/3/layout/StepUpProcess"/>
    <dgm:cxn modelId="{D086DA77-C911-4677-8892-714089C18B4E}" type="presParOf" srcId="{3DD182A6-925F-4719-8839-C5928817EE0D}" destId="{92BA3C01-D1DD-49E1-9764-3EBAEDB6EB12}" srcOrd="0" destOrd="0" presId="urn:microsoft.com/office/officeart/2009/3/layout/StepUpProcess"/>
    <dgm:cxn modelId="{F9A0FDAD-55AE-406E-88C0-E1A6C3559C24}" type="presParOf" srcId="{92BA3C01-D1DD-49E1-9764-3EBAEDB6EB12}" destId="{B96CBC4F-3E25-4AF2-A03D-F8AED0340933}" srcOrd="0" destOrd="0" presId="urn:microsoft.com/office/officeart/2009/3/layout/StepUpProcess"/>
    <dgm:cxn modelId="{6703A34C-07C4-4ED8-95A4-2DBD45585C3F}" type="presParOf" srcId="{92BA3C01-D1DD-49E1-9764-3EBAEDB6EB12}" destId="{6F1F5822-4AB7-4FA7-95B4-AA0D58A7C9D8}" srcOrd="1" destOrd="0" presId="urn:microsoft.com/office/officeart/2009/3/layout/StepUpProcess"/>
    <dgm:cxn modelId="{CF5D22E5-7CEF-4A77-8D46-0589B60DBBEF}" type="presParOf" srcId="{92BA3C01-D1DD-49E1-9764-3EBAEDB6EB12}" destId="{76CA7D94-720C-4093-8FA3-77540C124313}" srcOrd="2" destOrd="0" presId="urn:microsoft.com/office/officeart/2009/3/layout/StepUpProcess"/>
    <dgm:cxn modelId="{4A20401D-4DA9-4ED1-8357-B77FFCF97A31}" type="presParOf" srcId="{3DD182A6-925F-4719-8839-C5928817EE0D}" destId="{426DD790-4FEF-4E18-B611-EEC7F2115298}" srcOrd="1" destOrd="0" presId="urn:microsoft.com/office/officeart/2009/3/layout/StepUpProcess"/>
    <dgm:cxn modelId="{8C32A8F1-1A79-4BCE-A672-54D5F12F74FA}" type="presParOf" srcId="{426DD790-4FEF-4E18-B611-EEC7F2115298}" destId="{840BF1F2-C0CC-409E-82F0-15099329004A}" srcOrd="0" destOrd="0" presId="urn:microsoft.com/office/officeart/2009/3/layout/StepUpProcess"/>
    <dgm:cxn modelId="{DF9395A2-55F5-4314-A082-07F51F0B404E}" type="presParOf" srcId="{3DD182A6-925F-4719-8839-C5928817EE0D}" destId="{9F25560C-68AA-4740-A833-5858EB4660C6}" srcOrd="2" destOrd="0" presId="urn:microsoft.com/office/officeart/2009/3/layout/StepUpProcess"/>
    <dgm:cxn modelId="{38885F1C-1F1B-4832-8F49-B600C8239B6E}" type="presParOf" srcId="{9F25560C-68AA-4740-A833-5858EB4660C6}" destId="{F10F1ED3-CABE-41C8-BD4C-28EB172D33F5}" srcOrd="0" destOrd="0" presId="urn:microsoft.com/office/officeart/2009/3/layout/StepUpProcess"/>
    <dgm:cxn modelId="{D795B4D0-E6F8-4A7A-875A-35E3E576B70F}" type="presParOf" srcId="{9F25560C-68AA-4740-A833-5858EB4660C6}" destId="{DED04C98-95D1-47E1-A96D-9CD6390EC896}" srcOrd="1" destOrd="0" presId="urn:microsoft.com/office/officeart/2009/3/layout/StepUpProcess"/>
    <dgm:cxn modelId="{0FA756FB-7DB2-4508-8598-706231D77A07}" type="presParOf" srcId="{9F25560C-68AA-4740-A833-5858EB4660C6}" destId="{DC9C96C3-6279-48A4-A027-D163CA30C4D8}" srcOrd="2" destOrd="0" presId="urn:microsoft.com/office/officeart/2009/3/layout/StepUpProcess"/>
    <dgm:cxn modelId="{753FAE29-FE50-424F-B0F8-3C04EEF99A69}" type="presParOf" srcId="{3DD182A6-925F-4719-8839-C5928817EE0D}" destId="{C722392A-3E99-42CE-BADA-DC7B97D26CA2}" srcOrd="3" destOrd="0" presId="urn:microsoft.com/office/officeart/2009/3/layout/StepUpProcess"/>
    <dgm:cxn modelId="{BB69EBCE-42CA-4278-9C6E-2082873510DD}" type="presParOf" srcId="{C722392A-3E99-42CE-BADA-DC7B97D26CA2}" destId="{7988122F-DD83-49EB-9447-69889C4E31E4}" srcOrd="0" destOrd="0" presId="urn:microsoft.com/office/officeart/2009/3/layout/StepUpProcess"/>
    <dgm:cxn modelId="{0520E42C-8023-4327-89F2-D99FF3C41025}" type="presParOf" srcId="{3DD182A6-925F-4719-8839-C5928817EE0D}" destId="{023075DA-7664-4FB9-9F4D-72ED339512FA}" srcOrd="4" destOrd="0" presId="urn:microsoft.com/office/officeart/2009/3/layout/StepUpProcess"/>
    <dgm:cxn modelId="{0775379A-7C60-4177-A966-97009FC5B49D}" type="presParOf" srcId="{023075DA-7664-4FB9-9F4D-72ED339512FA}" destId="{5388A572-7F3E-4800-BB84-4D9CBD4C8A40}" srcOrd="0" destOrd="0" presId="urn:microsoft.com/office/officeart/2009/3/layout/StepUpProcess"/>
    <dgm:cxn modelId="{6D9B2565-33F8-470F-8C05-FAB271EDB07C}" type="presParOf" srcId="{023075DA-7664-4FB9-9F4D-72ED339512FA}" destId="{10CF11CD-5D77-4D0E-8B9E-178A560FBFD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FE4A6-ECCF-45B3-9E5E-147FA900B7D1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zajednički</a:t>
          </a:r>
        </a:p>
      </dsp:txBody>
      <dsp:txXfrm>
        <a:off x="57787" y="1395494"/>
        <a:ext cx="2665308" cy="1560349"/>
      </dsp:txXfrm>
    </dsp:sp>
    <dsp:sp modelId="{7223D1D4-0ECA-43B1-B420-70DAFAF8AAB7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3047880" y="1970146"/>
        <a:ext cx="409940" cy="411044"/>
      </dsp:txXfrm>
    </dsp:sp>
    <dsp:sp modelId="{1D4BB0D6-C468-4AA8-AC2A-6693DB04A646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dodatni</a:t>
          </a:r>
        </a:p>
      </dsp:txBody>
      <dsp:txXfrm>
        <a:off x="3925145" y="1395494"/>
        <a:ext cx="2665308" cy="1560349"/>
      </dsp:txXfrm>
    </dsp:sp>
    <dsp:sp modelId="{5FBEF0AB-7795-4C39-99EA-605857E114FD}">
      <dsp:nvSpPr>
        <dsp:cNvPr id="0" name=""/>
        <dsp:cNvSpPr/>
      </dsp:nvSpPr>
      <dsp:spPr>
        <a:xfrm>
          <a:off x="6917549" y="1833131"/>
          <a:ext cx="590526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6917549" y="1970146"/>
        <a:ext cx="413368" cy="411044"/>
      </dsp:txXfrm>
    </dsp:sp>
    <dsp:sp modelId="{F2531A73-4FB6-46AE-B600-77FDC2DF1131}">
      <dsp:nvSpPr>
        <dsp:cNvPr id="0" name=""/>
        <dsp:cNvSpPr/>
      </dsp:nvSpPr>
      <dsp:spPr>
        <a:xfrm>
          <a:off x="7753201" y="1346949"/>
          <a:ext cx="2762398" cy="165743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poseban element</a:t>
          </a:r>
        </a:p>
      </dsp:txBody>
      <dsp:txXfrm>
        <a:off x="7801746" y="1395494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0589-50EC-42B4-B7C0-C195574CA983}">
      <dsp:nvSpPr>
        <dsp:cNvPr id="0" name=""/>
        <dsp:cNvSpPr/>
      </dsp:nvSpPr>
      <dsp:spPr>
        <a:xfrm rot="10800000">
          <a:off x="1335836" y="1496"/>
          <a:ext cx="5979975" cy="1124769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99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programi likovne umjetnosti i dizajna</a:t>
          </a:r>
        </a:p>
      </dsp:txBody>
      <dsp:txXfrm rot="10800000">
        <a:off x="1617028" y="1496"/>
        <a:ext cx="5698783" cy="1124769"/>
      </dsp:txXfrm>
    </dsp:sp>
    <dsp:sp modelId="{7D86719F-DF9C-40C3-A246-C72959A7D709}">
      <dsp:nvSpPr>
        <dsp:cNvPr id="0" name=""/>
        <dsp:cNvSpPr/>
      </dsp:nvSpPr>
      <dsp:spPr>
        <a:xfrm>
          <a:off x="998823" y="0"/>
          <a:ext cx="1124769" cy="11247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F928B-9013-4B55-BB73-4876AD1E4DB1}">
      <dsp:nvSpPr>
        <dsp:cNvPr id="0" name=""/>
        <dsp:cNvSpPr/>
      </dsp:nvSpPr>
      <dsp:spPr>
        <a:xfrm rot="10800000">
          <a:off x="1438721" y="1462017"/>
          <a:ext cx="5842795" cy="1124769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99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programi glazbene umjetnosti</a:t>
          </a:r>
        </a:p>
      </dsp:txBody>
      <dsp:txXfrm rot="10800000">
        <a:off x="1719913" y="1462017"/>
        <a:ext cx="5561603" cy="1124769"/>
      </dsp:txXfrm>
    </dsp:sp>
    <dsp:sp modelId="{E94CEB4D-BE22-4CBA-8920-A6890E4805ED}">
      <dsp:nvSpPr>
        <dsp:cNvPr id="0" name=""/>
        <dsp:cNvSpPr/>
      </dsp:nvSpPr>
      <dsp:spPr>
        <a:xfrm>
          <a:off x="1033118" y="1462017"/>
          <a:ext cx="1124769" cy="11247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FC45C-7C35-44D0-AA42-CFBD10DE8796}">
      <dsp:nvSpPr>
        <dsp:cNvPr id="0" name=""/>
        <dsp:cNvSpPr/>
      </dsp:nvSpPr>
      <dsp:spPr>
        <a:xfrm rot="10800000">
          <a:off x="1782764" y="2913147"/>
          <a:ext cx="5529232" cy="1124769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99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programi plesne umjetnosti</a:t>
          </a:r>
        </a:p>
      </dsp:txBody>
      <dsp:txXfrm rot="10800000">
        <a:off x="2063956" y="2913147"/>
        <a:ext cx="5248040" cy="1124769"/>
      </dsp:txXfrm>
    </dsp:sp>
    <dsp:sp modelId="{CD504E86-4BBF-45EA-805A-9A1F0535A679}">
      <dsp:nvSpPr>
        <dsp:cNvPr id="0" name=""/>
        <dsp:cNvSpPr/>
      </dsp:nvSpPr>
      <dsp:spPr>
        <a:xfrm>
          <a:off x="1111508" y="2922539"/>
          <a:ext cx="1124769" cy="112476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CBC4F-3E25-4AF2-A03D-F8AED0340933}">
      <dsp:nvSpPr>
        <dsp:cNvPr id="0" name=""/>
        <dsp:cNvSpPr/>
      </dsp:nvSpPr>
      <dsp:spPr>
        <a:xfrm rot="5400000">
          <a:off x="836264" y="933193"/>
          <a:ext cx="1610262" cy="26794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F5822-4AB7-4FA7-95B4-AA0D58A7C9D8}">
      <dsp:nvSpPr>
        <dsp:cNvPr id="0" name=""/>
        <dsp:cNvSpPr/>
      </dsp:nvSpPr>
      <dsp:spPr>
        <a:xfrm>
          <a:off x="548518" y="1733768"/>
          <a:ext cx="2456920" cy="212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specijalistička medicinska dokumentacija</a:t>
          </a:r>
        </a:p>
      </dsp:txBody>
      <dsp:txXfrm>
        <a:off x="548518" y="1733768"/>
        <a:ext cx="2456920" cy="2120408"/>
      </dsp:txXfrm>
    </dsp:sp>
    <dsp:sp modelId="{76CA7D94-720C-4093-8FA3-77540C124313}">
      <dsp:nvSpPr>
        <dsp:cNvPr id="0" name=""/>
        <dsp:cNvSpPr/>
      </dsp:nvSpPr>
      <dsp:spPr>
        <a:xfrm>
          <a:off x="2530068" y="735929"/>
          <a:ext cx="456417" cy="4564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F1ED3-CABE-41C8-BD4C-28EB172D33F5}">
      <dsp:nvSpPr>
        <dsp:cNvPr id="0" name=""/>
        <dsp:cNvSpPr/>
      </dsp:nvSpPr>
      <dsp:spPr>
        <a:xfrm rot="5400000">
          <a:off x="3816564" y="200405"/>
          <a:ext cx="1610262" cy="26794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04C98-95D1-47E1-A96D-9CD6390EC896}">
      <dsp:nvSpPr>
        <dsp:cNvPr id="0" name=""/>
        <dsp:cNvSpPr/>
      </dsp:nvSpPr>
      <dsp:spPr>
        <a:xfrm>
          <a:off x="3547771" y="1000980"/>
          <a:ext cx="2419014" cy="212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mišljenje školske liječnice</a:t>
          </a:r>
        </a:p>
      </dsp:txBody>
      <dsp:txXfrm>
        <a:off x="3547771" y="1000980"/>
        <a:ext cx="2419014" cy="2120408"/>
      </dsp:txXfrm>
    </dsp:sp>
    <dsp:sp modelId="{DC9C96C3-6279-48A4-A027-D163CA30C4D8}">
      <dsp:nvSpPr>
        <dsp:cNvPr id="0" name=""/>
        <dsp:cNvSpPr/>
      </dsp:nvSpPr>
      <dsp:spPr>
        <a:xfrm>
          <a:off x="5510367" y="3141"/>
          <a:ext cx="456417" cy="4564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8A572-7F3E-4800-BB84-4D9CBD4C8A40}">
      <dsp:nvSpPr>
        <dsp:cNvPr id="0" name=""/>
        <dsp:cNvSpPr/>
      </dsp:nvSpPr>
      <dsp:spPr>
        <a:xfrm rot="5400000">
          <a:off x="6796863" y="-532383"/>
          <a:ext cx="1610262" cy="26794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F11CD-5D77-4D0E-8B9E-178A560FBFD6}">
      <dsp:nvSpPr>
        <dsp:cNvPr id="0" name=""/>
        <dsp:cNvSpPr/>
      </dsp:nvSpPr>
      <dsp:spPr>
        <a:xfrm>
          <a:off x="6630902" y="415221"/>
          <a:ext cx="2394776" cy="212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Stručno mišljenje Službe za profesionalno usmjeravanje HZZ-a (daje preporuku za 3 do 6 primjerena programa).</a:t>
          </a:r>
        </a:p>
      </dsp:txBody>
      <dsp:txXfrm>
        <a:off x="6630902" y="415221"/>
        <a:ext cx="2394776" cy="2120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CBC4F-3E25-4AF2-A03D-F8AED0340933}">
      <dsp:nvSpPr>
        <dsp:cNvPr id="0" name=""/>
        <dsp:cNvSpPr/>
      </dsp:nvSpPr>
      <dsp:spPr>
        <a:xfrm rot="5400000">
          <a:off x="51367" y="2014210"/>
          <a:ext cx="2033862" cy="24361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F5822-4AB7-4FA7-95B4-AA0D58A7C9D8}">
      <dsp:nvSpPr>
        <dsp:cNvPr id="0" name=""/>
        <dsp:cNvSpPr/>
      </dsp:nvSpPr>
      <dsp:spPr>
        <a:xfrm>
          <a:off x="261890" y="2558061"/>
          <a:ext cx="1976730" cy="168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  <a:cs typeface="Arial" panose="020B0604020202020204" pitchFamily="34" charset="0"/>
            </a:rPr>
            <a:t>potpisivanje informativnog pristanka </a:t>
          </a:r>
        </a:p>
      </dsp:txBody>
      <dsp:txXfrm>
        <a:off x="261890" y="2558061"/>
        <a:ext cx="1976730" cy="1687782"/>
      </dsp:txXfrm>
    </dsp:sp>
    <dsp:sp modelId="{76CA7D94-720C-4093-8FA3-77540C124313}">
      <dsp:nvSpPr>
        <dsp:cNvPr id="0" name=""/>
        <dsp:cNvSpPr/>
      </dsp:nvSpPr>
      <dsp:spPr>
        <a:xfrm>
          <a:off x="2105423" y="1439020"/>
          <a:ext cx="607964" cy="6079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F1ED3-CABE-41C8-BD4C-28EB172D33F5}">
      <dsp:nvSpPr>
        <dsp:cNvPr id="0" name=""/>
        <dsp:cNvSpPr/>
      </dsp:nvSpPr>
      <dsp:spPr>
        <a:xfrm rot="5400000">
          <a:off x="3056003" y="1284368"/>
          <a:ext cx="1855554" cy="221995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04C98-95D1-47E1-A96D-9CD6390EC896}">
      <dsp:nvSpPr>
        <dsp:cNvPr id="0" name=""/>
        <dsp:cNvSpPr/>
      </dsp:nvSpPr>
      <dsp:spPr>
        <a:xfrm>
          <a:off x="3283172" y="1795830"/>
          <a:ext cx="2151567" cy="2180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  <a:cs typeface="Arial" panose="020B0604020202020204" pitchFamily="34" charset="0"/>
            </a:rPr>
            <a:t>mišljenje školske liječnice – nakon sistematskog pregleda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  <a:cs typeface="Arial" panose="020B0604020202020204" pitchFamily="34" charset="0"/>
            </a:rPr>
            <a:t>Škola šalje dokumentaciju HZZ-u, dogovara savjetovanje za pojedinog učenika</a:t>
          </a:r>
        </a:p>
      </dsp:txBody>
      <dsp:txXfrm>
        <a:off x="3283172" y="1795830"/>
        <a:ext cx="2151567" cy="2180905"/>
      </dsp:txXfrm>
    </dsp:sp>
    <dsp:sp modelId="{DC9C96C3-6279-48A4-A027-D163CA30C4D8}">
      <dsp:nvSpPr>
        <dsp:cNvPr id="0" name=""/>
        <dsp:cNvSpPr/>
      </dsp:nvSpPr>
      <dsp:spPr>
        <a:xfrm>
          <a:off x="4885605" y="535796"/>
          <a:ext cx="607964" cy="6079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8A572-7F3E-4800-BB84-4D9CBD4C8A40}">
      <dsp:nvSpPr>
        <dsp:cNvPr id="0" name=""/>
        <dsp:cNvSpPr/>
      </dsp:nvSpPr>
      <dsp:spPr>
        <a:xfrm rot="5400000">
          <a:off x="5818144" y="336585"/>
          <a:ext cx="2144926" cy="246725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F11CD-5D77-4D0E-8B9E-178A560FBFD6}">
      <dsp:nvSpPr>
        <dsp:cNvPr id="0" name=""/>
        <dsp:cNvSpPr/>
      </dsp:nvSpPr>
      <dsp:spPr>
        <a:xfrm>
          <a:off x="6071814" y="931989"/>
          <a:ext cx="2126853" cy="282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  <a:cs typeface="Arial" panose="020B0604020202020204" pitchFamily="34" charset="0"/>
            </a:rPr>
            <a:t>Stručno mišljenje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Arial" panose="020B0604020202020204" pitchFamily="34" charset="0"/>
              <a:cs typeface="Arial" panose="020B0604020202020204" pitchFamily="34" charset="0"/>
            </a:rPr>
            <a:t>Službe za profesionalno usmjeravanje HZZ-a  - preporuka za </a:t>
          </a:r>
          <a:r>
            <a:rPr lang="hr-H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max</a:t>
          </a:r>
          <a:r>
            <a:rPr lang="hr-HR" sz="1600" kern="1200" dirty="0">
              <a:latin typeface="Arial" panose="020B0604020202020204" pitchFamily="34" charset="0"/>
              <a:cs typeface="Arial" panose="020B0604020202020204" pitchFamily="34" charset="0"/>
            </a:rPr>
            <a:t>. 6 programa</a:t>
          </a:r>
        </a:p>
      </dsp:txBody>
      <dsp:txXfrm>
        <a:off x="6071814" y="931989"/>
        <a:ext cx="2126853" cy="282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:notes"/>
          <p:cNvSpPr txBox="1">
            <a:spLocks noGrp="1"/>
          </p:cNvSpPr>
          <p:nvPr>
            <p:ph type="body" idx="1"/>
          </p:nvPr>
        </p:nvSpPr>
        <p:spPr>
          <a:xfrm>
            <a:off x="688495" y="4759370"/>
            <a:ext cx="5511174" cy="4507779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2" name="Google Shape;3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6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0" name="Google Shape;54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Google Shape;585;p2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6" name="Google Shape;586;p29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4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FF65C43-634A-40EA-9547-C2720F21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A1A35C3-2F32-4DD5-AD7E-941AD640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927E3CD-9D81-4038-8AC6-FAB396F8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1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6FACD0-8A5C-4512-B3D7-E38A4295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FBA2A1-44F4-42F4-ACD0-887E9C663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D376785-B970-45EE-B9E1-213798800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BD12694-B808-476A-B6F3-459D35D4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4BC8D46-2765-409E-81C0-38EBF6BF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661A05-BCAB-4558-BEB9-297256E8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42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678BC1-0E12-4FF3-9E16-028AFB8B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470E0D4-F5CB-4978-8FB0-15B9AE039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77D9A4-C770-4D17-99A8-67966064C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28C731-147E-4DCE-BD35-0AA1CA9F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72C4B31-3C12-4F14-B7C9-F0F1F791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70FEA1-C6C8-493E-B079-A0069FC2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35714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30B63-D04C-4968-BC31-E036288E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6D32DA4-A8D3-44B0-BAD0-0B0D2F829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93C0DB-6A4A-4A7B-A2F9-5D3D328B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6CF78C-D004-4AF2-B6BB-4AB7D24A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75423A-5973-4C67-8436-CB764710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43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7C94FA4-49B2-4B09-A240-1C3F07520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7172692-43C5-40DC-9330-6F6CE33D8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3C00BB-816E-443E-926A-895B793A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0087CD-414F-40E4-8790-2968B6E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D58750-E6C0-46A3-85FA-9674B93A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664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1_Slika s opis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4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4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94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9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46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1251" y="1752600"/>
            <a:ext cx="5232400" cy="4267200"/>
          </a:xfrm>
        </p:spPr>
        <p:txBody>
          <a:bodyPr>
            <a:normAutofit/>
          </a:bodyPr>
          <a:lstStyle/>
          <a:p>
            <a:pPr lvl="0"/>
            <a:endParaRPr lang="hr-HR" noProof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4C72-CF35-42E0-A5B4-4453A0F30B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00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C477-9C1B-42AE-B134-828E7508E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BFCE-9148-4745-8F26-C3A0689D392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57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1251" y="1752600"/>
            <a:ext cx="5232400" cy="4267200"/>
          </a:xfrm>
        </p:spPr>
        <p:txBody>
          <a:bodyPr>
            <a:normAutofit/>
          </a:bodyPr>
          <a:lstStyle/>
          <a:p>
            <a:pPr lvl="0"/>
            <a:endParaRPr lang="hr-HR" noProof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4C72-CF35-42E0-A5B4-4453A0F30B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51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10561D-2C9F-4BDD-A0D1-29E5DEEA4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834F84-B9C2-4973-AA5B-28E4D7822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D1E6DC-E770-4AAE-8B04-9D3A5506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F974BD-D06D-4448-A172-064CDBA9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39D102-045D-4393-B03E-E4B795C2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32241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AC62F-5872-4A56-A5D0-C9FF9EFD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59CAD6-B3FB-41BF-81DF-27ECDC74F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1DCD3C-6AA6-444C-A67A-8506069B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725BA3-551A-4361-8683-474BBE00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796F2B-6788-4E5C-A422-477EF790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48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E1704-75C2-425F-A3D7-357E4C55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CA80588-3EFC-45D6-A607-9D26D7E1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290B35A-FEE8-4DE5-A1F5-B6B5595D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7A57C1-463B-4A27-AF80-B3B50E68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E55DB0B-AAA5-418C-AF13-0CC82F58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8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E76F17-AD8B-4B69-90E5-4BDB6C16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E5FF8-0F0D-4C8C-B3C3-FEE24C815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C5D245-556B-49A9-868C-20CC42DAB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57516F-A9EF-4705-AE52-98768703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F0C855-3392-4C7B-9871-C5155DE2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271335F-3682-4C38-96CC-DFA5B459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0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77F7E7-FB3B-4D8D-88D8-2BEE2E03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0FA4A20-F28A-4AEB-B0C9-0A101282A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11B40B7-8C22-4AF7-A000-628EF2B9B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83CA7C9-C946-48B5-B0FF-151ABEF71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F38B2E-EE3C-45F0-B451-CADF432DD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C2CA12C-EF96-4DD4-B8F2-31DEA181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2617F91-AA47-4A97-BD11-5355CABB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140733B-AEBB-41D1-8E2D-2B9BBA3A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040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5B0EF0-82F8-4DCE-BBB2-98E32070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5BA21AF-95AD-42ED-A19A-F2DB601F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A945397-5580-4AC8-8EE1-7A38838B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C8A7678-9AC1-4505-94F6-72639FEE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3"/>
          <p:cNvSpPr/>
          <p:nvPr/>
        </p:nvSpPr>
        <p:spPr>
          <a:xfrm>
            <a:off x="304801" y="228600"/>
            <a:ext cx="11595100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3" name="Google Shape;153;p73"/>
          <p:cNvGrpSpPr/>
          <p:nvPr/>
        </p:nvGrpSpPr>
        <p:grpSpPr>
          <a:xfrm>
            <a:off x="281516" y="714376"/>
            <a:ext cx="11631083" cy="1330325"/>
            <a:chOff x="-3905251" y="4294188"/>
            <a:chExt cx="13027839" cy="1892300"/>
          </a:xfrm>
        </p:grpSpPr>
        <p:sp>
          <p:nvSpPr>
            <p:cNvPr id="154" name="Google Shape;154;p7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7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7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Google Shape;157;p7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Google Shape;158;p73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9" name="Google Shape;159;p73"/>
          <p:cNvSpPr txBox="1"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73"/>
          <p:cNvSpPr txBox="1">
            <a:spLocks noGrp="1"/>
          </p:cNvSpPr>
          <p:nvPr>
            <p:ph type="body" idx="1"/>
          </p:nvPr>
        </p:nvSpPr>
        <p:spPr>
          <a:xfrm>
            <a:off x="1162049" y="2674938"/>
            <a:ext cx="9878483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781" r:id="rId2"/>
    <p:sldLayoutId id="214748378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1280CB1-0A28-4C86-9846-0AAE5D6F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529F5F-E8A3-4F91-A992-E3F7707BE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41A424-13F1-4A75-B6E6-9EEC7F79E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58A768-5D13-40A0-BB67-A8162474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BA1113-4B01-458D-9ED0-B4530892E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9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putkarijere.hr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51ba1d5c1bbc51d06f2d83a7a11afd0fd8867330cbb33d74a3b33e5a0670b2beJmltdHM9MTcyOTAzNjgwMA&amp;ptn=3&amp;ver=2&amp;hsh=4&amp;fclid=18dc5afe-90f9-61aa-3f44-48cd91e460a9&amp;psq=eusmjeravanje&amp;u=a1aHR0cHM6Ly9lLXVzbWplcmF2YW5qZS5oenouaHIv&amp;ntb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ednja.hr/srednja-kalkulator/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title"/>
          </p:nvPr>
        </p:nvSpPr>
        <p:spPr>
          <a:xfrm>
            <a:off x="1227537" y="1548218"/>
            <a:ext cx="9420294" cy="68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lang="hr-HR" sz="3600" b="1" dirty="0">
                <a:solidFill>
                  <a:schemeClr val="dk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IZBOR SREDNJE ŠKOLE / ZANIMANJA</a:t>
            </a:r>
            <a:b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74" name="Google Shape;174;p1"/>
          <p:cNvSpPr txBox="1">
            <a:spLocks noGrp="1"/>
          </p:cNvSpPr>
          <p:nvPr>
            <p:ph sz="half" idx="1"/>
          </p:nvPr>
        </p:nvSpPr>
        <p:spPr>
          <a:xfrm>
            <a:off x="6356310" y="4852582"/>
            <a:ext cx="6887817" cy="17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>
              <a:latin typeface="+mj-lt"/>
            </a:endParaRPr>
          </a:p>
          <a:p>
            <a:pPr marL="0" lvl="0" indent="0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1600" b="1" dirty="0">
              <a:solidFill>
                <a:schemeClr val="dk2"/>
              </a:solidFill>
              <a:latin typeface="+mj-lt"/>
              <a:ea typeface="Candara"/>
              <a:cs typeface="Candara"/>
              <a:sym typeface="Candara"/>
            </a:endParaRPr>
          </a:p>
          <a:p>
            <a:pPr marL="0" lvl="0" indent="0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Edita </a:t>
            </a:r>
            <a:r>
              <a:rPr lang="hr-HR" sz="1800" dirty="0" err="1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Bosnar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stručni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suradnik</a:t>
            </a:r>
            <a:r>
              <a:rPr lang="hr-HR" sz="1800" dirty="0"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pedagog</a:t>
            </a:r>
            <a:r>
              <a:rPr lang="hr-HR" sz="1800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savjetnik</a:t>
            </a:r>
          </a:p>
          <a:p>
            <a:pPr marL="0" lvl="0" indent="0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1800" dirty="0">
              <a:solidFill>
                <a:schemeClr val="tx1"/>
              </a:solidFill>
              <a:latin typeface="Arial" panose="020B0604020202020204" pitchFamily="34" charset="0"/>
              <a:ea typeface="Candara"/>
              <a:cs typeface="Arial" panose="020B0604020202020204" pitchFamily="34" charset="0"/>
              <a:sym typeface="Candara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tx1"/>
              </a:solidFill>
              <a:latin typeface="Arial" panose="020B0604020202020204" pitchFamily="34" charset="0"/>
              <a:ea typeface="Candara"/>
              <a:cs typeface="Arial" panose="020B0604020202020204" pitchFamily="34" charset="0"/>
              <a:sym typeface="Candara"/>
            </a:endParaRPr>
          </a:p>
          <a:p>
            <a:pPr marL="274320" lvl="0" indent="-13462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7B1A61B-AF9D-4B52-81EA-F68A3373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56" y="1474959"/>
            <a:ext cx="5119687" cy="383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192" y="443806"/>
            <a:ext cx="9260093" cy="657225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spcBef>
                <a:spcPts val="0"/>
              </a:spcBef>
              <a:buSzPct val="100000"/>
              <a:buNone/>
              <a:defRPr/>
            </a:pPr>
            <a:r>
              <a:rPr lang="hr-HR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                      </a:t>
            </a:r>
            <a:r>
              <a:rPr lang="hr-HR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SPOSOBNOSTI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matematičko – logičke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verbalne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prostorne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umjetničke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tjelesne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r-H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intrapersonalne</a:t>
            </a:r>
            <a:endParaRPr lang="hr-H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r-H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interpersonalne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prirodoslovne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Važno prepoznati područje u  kojem dijete ima izražene sposobnosti. </a:t>
            </a:r>
          </a:p>
          <a:p>
            <a:pPr>
              <a:lnSpc>
                <a:spcPct val="150000"/>
              </a:lnSpc>
              <a:defRPr/>
            </a:pPr>
            <a:endParaRPr lang="hr-H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hr-H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hr-HR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hr-HR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74320" indent="-274320">
              <a:buNone/>
              <a:defRPr/>
            </a:pPr>
            <a:endParaRPr lang="hr-HR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932C1BF-EB16-4BFB-842C-B899B9C3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917" y="1317139"/>
            <a:ext cx="4561112" cy="4561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118507" y="736146"/>
            <a:ext cx="10651672" cy="538570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32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TEMPERAMent</a:t>
            </a:r>
            <a:endParaRPr lang="hr-HR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hr-HR" sz="2000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latin typeface="Times New Roman" pitchFamily="18" charset="0"/>
              </a:rPr>
              <a:t>pretežno uvjetovan nasljeđem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latin typeface="Times New Roman" pitchFamily="18" charset="0"/>
              </a:rPr>
              <a:t>način emocionalnog  doživljavanja i reagiranja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latin typeface="Times New Roman" pitchFamily="18" charset="0"/>
              </a:rPr>
              <a:t>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latin typeface="Times New Roman" pitchFamily="18" charset="0"/>
              </a:rPr>
              <a:t>    1. emocionalna (ne)stabilnost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sz="2000" dirty="0">
                <a:latin typeface="Times New Roman" pitchFamily="18" charset="0"/>
              </a:rPr>
              <a:t>                               2.  optimizam - pesimizam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sz="2000" dirty="0">
                <a:latin typeface="Times New Roman" pitchFamily="18" charset="0"/>
              </a:rPr>
              <a:t>                                                      3.  </a:t>
            </a:r>
            <a:r>
              <a:rPr lang="hr-HR" sz="2000" dirty="0" err="1">
                <a:latin typeface="Times New Roman" pitchFamily="18" charset="0"/>
              </a:rPr>
              <a:t>ekstravertiranost</a:t>
            </a:r>
            <a:r>
              <a:rPr lang="hr-HR" sz="2000" dirty="0">
                <a:latin typeface="Times New Roman" pitchFamily="18" charset="0"/>
              </a:rPr>
              <a:t> -  introvertiranost </a:t>
            </a:r>
            <a:endParaRPr lang="hr-HR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v"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hr-HR" sz="2000" dirty="0">
              <a:latin typeface="Times New Roman" pitchFamily="18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944557" y="5507075"/>
            <a:ext cx="7524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0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“čisti” tipovi ne postoje u životu, kao ni dobar ili loš temperament</a:t>
            </a:r>
          </a:p>
        </p:txBody>
      </p:sp>
      <p:pic>
        <p:nvPicPr>
          <p:cNvPr id="5124" name="Picture 4" descr="Kakav je temperament vašeg djeteta? 9 urođenih karakteristika - Budi svoj">
            <a:extLst>
              <a:ext uri="{FF2B5EF4-FFF2-40B4-BE49-F238E27FC236}">
                <a16:creationId xmlns:a16="http://schemas.microsoft.com/office/drawing/2014/main" id="{3450F917-1C4A-4841-946F-D1B431A4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1915885"/>
            <a:ext cx="3158581" cy="1681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194279" y="699407"/>
            <a:ext cx="9495493" cy="6383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KARAKTER</a:t>
            </a:r>
            <a:endParaRPr lang="hr-HR" sz="2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Times New Roman" pitchFamily="18" charset="0"/>
              <a:ea typeface="+mj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0000"/>
              </a:solidFill>
              <a:latin typeface="Times New Roman" pitchFamily="18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rezultat učenja i odgoja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      1.  odnos prema drugima (nesebičnost, obzirnost, egoizam…)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      2.  odnos prema sebi (samopouzdanje, samokritičnost, nesigurnost…)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      3.  odnos prema radu (marljivost, upornost, odgovornost, lijenost….)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hr-HR" sz="22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v"/>
            </a:pPr>
            <a:endParaRPr lang="hr-HR" sz="22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hr-HR" sz="22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hr-HR" sz="2000" dirty="0">
              <a:latin typeface="Times New Roman" pitchFamily="18" charset="0"/>
            </a:endParaRPr>
          </a:p>
        </p:txBody>
      </p:sp>
      <p:pic>
        <p:nvPicPr>
          <p:cNvPr id="6148" name="Picture 4" descr="Karakter">
            <a:extLst>
              <a:ext uri="{FF2B5EF4-FFF2-40B4-BE49-F238E27FC236}">
                <a16:creationId xmlns:a16="http://schemas.microsoft.com/office/drawing/2014/main" id="{B9EF8709-8BBA-49A5-8BD2-6ADEB9BCF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5" y="4408714"/>
            <a:ext cx="4649561" cy="23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8464" y="376561"/>
            <a:ext cx="6829444" cy="7762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ZDRAVLJE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34142" y="1152849"/>
            <a:ext cx="10700657" cy="541123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hr-HR" dirty="0"/>
          </a:p>
          <a:p>
            <a:pPr eaLnBrk="1" hangingPunct="1">
              <a:lnSpc>
                <a:spcPct val="80000"/>
              </a:lnSpc>
            </a:pPr>
            <a:r>
              <a:rPr lang="hr-HR" sz="2400" dirty="0">
                <a:latin typeface="Times New Roman" pitchFamily="18" charset="0"/>
              </a:rPr>
              <a:t>Neke bolesti ograničavaju izbor škole, tj. zanimanja.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latin typeface="Times New Roman" pitchFamily="18" charset="0"/>
              </a:rPr>
              <a:t>Za koja zanimanja ograničenje predstavljaju: </a:t>
            </a:r>
          </a:p>
          <a:p>
            <a:pPr marL="292608" lvl="1" indent="0" algn="ctr">
              <a:lnSpc>
                <a:spcPct val="150000"/>
              </a:lnSpc>
              <a:buNone/>
            </a:pPr>
            <a:r>
              <a:rPr lang="hr-HR" dirty="0">
                <a:latin typeface="Times New Roman" pitchFamily="18" charset="0"/>
              </a:rPr>
              <a:t>oštećenja vida</a:t>
            </a:r>
          </a:p>
          <a:p>
            <a:pPr marL="292608" lvl="1" indent="0" algn="ctr">
              <a:lnSpc>
                <a:spcPct val="150000"/>
              </a:lnSpc>
              <a:buNone/>
            </a:pPr>
            <a:r>
              <a:rPr lang="hr-HR" dirty="0">
                <a:latin typeface="Times New Roman" pitchFamily="18" charset="0"/>
              </a:rPr>
              <a:t>sluha</a:t>
            </a:r>
          </a:p>
          <a:p>
            <a:pPr marL="292608" lvl="1" indent="0" algn="ctr">
              <a:lnSpc>
                <a:spcPct val="150000"/>
              </a:lnSpc>
              <a:buNone/>
            </a:pPr>
            <a:r>
              <a:rPr lang="hr-HR" dirty="0">
                <a:latin typeface="Times New Roman" pitchFamily="18" charset="0"/>
              </a:rPr>
              <a:t>motorike</a:t>
            </a:r>
          </a:p>
          <a:p>
            <a:pPr marL="292608" lvl="1" indent="0" algn="ctr">
              <a:lnSpc>
                <a:spcPct val="150000"/>
              </a:lnSpc>
              <a:buNone/>
            </a:pPr>
            <a:r>
              <a:rPr lang="hr-HR" dirty="0">
                <a:latin typeface="Times New Roman" pitchFamily="18" charset="0"/>
              </a:rPr>
              <a:t>alergije</a:t>
            </a:r>
          </a:p>
          <a:p>
            <a:pPr marL="292608" lvl="1" indent="0" algn="ctr">
              <a:lnSpc>
                <a:spcPct val="150000"/>
              </a:lnSpc>
              <a:buNone/>
            </a:pPr>
            <a:r>
              <a:rPr lang="hr-HR" dirty="0">
                <a:latin typeface="Times New Roman" pitchFamily="18" charset="0"/>
              </a:rPr>
              <a:t>bolesti srca i krvnih žila...?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r-HR" sz="2400" b="1" dirty="0">
              <a:latin typeface="Times New Roman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hr-HR" sz="2000" b="1" i="1" dirty="0">
              <a:latin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hr-HR" sz="2000" b="1" i="1" dirty="0">
                <a:latin typeface="Times New Roman" pitchFamily="18" charset="0"/>
              </a:rPr>
              <a:t>Popis zdravstvenih zahtjeva srednjoškolskih obrazovnih programa u svrhu upisa u I. razred srednje škole</a:t>
            </a:r>
          </a:p>
          <a:p>
            <a:pPr eaLnBrk="1" hangingPunct="1">
              <a:lnSpc>
                <a:spcPct val="80000"/>
              </a:lnSpc>
            </a:pPr>
            <a:endParaRPr lang="hr-HR" sz="24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24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24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24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2400" b="1" dirty="0">
              <a:latin typeface="Times New Roman" pitchFamily="18" charset="0"/>
            </a:endParaRPr>
          </a:p>
        </p:txBody>
      </p:sp>
      <p:pic>
        <p:nvPicPr>
          <p:cNvPr id="7170" name="Picture 2" descr="Ministarstvo zdravstva Republike Hrvatske - Ostali programi">
            <a:extLst>
              <a:ext uri="{FF2B5EF4-FFF2-40B4-BE49-F238E27FC236}">
                <a16:creationId xmlns:a16="http://schemas.microsoft.com/office/drawing/2014/main" id="{22404E18-7DD0-4B51-BDF6-600078B5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48" y="293914"/>
            <a:ext cx="3289042" cy="2188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723077" y="446314"/>
            <a:ext cx="8745846" cy="620485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hr-HR" sz="3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DONOŠENJE ODLUKE  - UPARIVANJE INFORMACIJA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hr-HR" sz="2400" b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689679" y="4533594"/>
            <a:ext cx="2603752" cy="15515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000" b="1" dirty="0"/>
              <a:t>PROGRAMI</a:t>
            </a:r>
          </a:p>
          <a:p>
            <a:pPr algn="ctr"/>
            <a:r>
              <a:rPr lang="hr-HR" sz="2000" b="1" dirty="0"/>
              <a:t>SREDNJIH ŠKOLA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7426768" y="1751820"/>
            <a:ext cx="2333624" cy="13832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000" b="1" dirty="0"/>
              <a:t>SVIJET </a:t>
            </a:r>
          </a:p>
          <a:p>
            <a:pPr algn="ctr"/>
            <a:r>
              <a:rPr lang="hr-HR" sz="2000" b="1" dirty="0"/>
              <a:t>RADA</a:t>
            </a: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1878611" y="1617623"/>
            <a:ext cx="2333625" cy="1517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000" b="1" dirty="0"/>
              <a:t>TKO SAM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3570514" y="3309277"/>
            <a:ext cx="1328057" cy="1397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hr-HR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H="1">
            <a:off x="7053941" y="3309270"/>
            <a:ext cx="1119166" cy="13972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hr-HR"/>
          </a:p>
        </p:txBody>
      </p:sp>
      <p:cxnSp>
        <p:nvCxnSpPr>
          <p:cNvPr id="3" name="Ravni poveznik sa strelicom 2"/>
          <p:cNvCxnSpPr/>
          <p:nvPr/>
        </p:nvCxnSpPr>
        <p:spPr>
          <a:xfrm>
            <a:off x="4234542" y="2443445"/>
            <a:ext cx="30875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75F028-3EA3-402B-8F7A-3AFB853B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21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ELEMENTI I KRITERIJI ZA IZBOR </a:t>
            </a:r>
            <a:b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KANDIDATA ZA UPIS U SŠ 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106295D1-639F-4DC2-B686-3B157CA76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479700"/>
              </p:ext>
            </p:extLst>
          </p:nvPr>
        </p:nvGraphicFramePr>
        <p:xfrm>
          <a:off x="838200" y="186916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071AD62-D1FC-4354-B2EE-E82C93D9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03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title"/>
          </p:nvPr>
        </p:nvSpPr>
        <p:spPr>
          <a:xfrm>
            <a:off x="523460" y="97944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0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ZAJEDNIČKI ELEMENT UPISA</a:t>
            </a:r>
            <a:br>
              <a:rPr lang="en-US" sz="4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 dirty="0">
              <a:solidFill>
                <a:srgbClr val="262626"/>
              </a:solidFill>
            </a:endParaRPr>
          </a:p>
        </p:txBody>
      </p:sp>
      <p:grpSp>
        <p:nvGrpSpPr>
          <p:cNvPr id="349" name="Google Shape;349;p13"/>
          <p:cNvGrpSpPr/>
          <p:nvPr/>
        </p:nvGrpSpPr>
        <p:grpSpPr>
          <a:xfrm>
            <a:off x="1610140" y="1945109"/>
            <a:ext cx="8527774" cy="4112828"/>
            <a:chOff x="0" y="2366"/>
            <a:chExt cx="5914209" cy="5243923"/>
          </a:xfrm>
        </p:grpSpPr>
        <p:sp>
          <p:nvSpPr>
            <p:cNvPr id="350" name="Google Shape;350;p13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 txBox="1"/>
            <p:nvPr/>
          </p:nvSpPr>
          <p:spPr>
            <a:xfrm>
              <a:off x="0" y="3088329"/>
              <a:ext cx="5914209" cy="207844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hr-HR" sz="2400" dirty="0">
                  <a:solidFill>
                    <a:schemeClr val="lt1"/>
                  </a:solidFill>
                </a:rPr>
                <a:t>m</a:t>
              </a:r>
              <a:r>
                <a:rPr lang="en-US" sz="240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oguće</a:t>
              </a:r>
              <a:r>
                <a:rPr lang="en-US" sz="240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</a:t>
              </a:r>
              <a:r>
                <a:rPr lang="hr-HR" sz="240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240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kupiti</a:t>
              </a:r>
              <a:r>
                <a:rPr lang="en-US" sz="240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najviše</a:t>
              </a:r>
              <a:r>
                <a:rPr lang="en-US" sz="240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20 </a:t>
              </a:r>
              <a:r>
                <a:rPr lang="en-US" sz="240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bodova</a:t>
              </a:r>
              <a:r>
                <a:rPr lang="en-US" sz="240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hr-HR" sz="2400" dirty="0">
                  <a:solidFill>
                    <a:schemeClr val="bg1"/>
                  </a:solidFill>
                </a:rPr>
                <a:t>aritmetička sredina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svih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zaključnih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ocjena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svih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nastavnih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predmeta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dvije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decimale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u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posljednja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četiri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razreda</a:t>
              </a:r>
              <a:r>
                <a:rPr lang="en-US" sz="24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2400" dirty="0">
                  <a:solidFill>
                    <a:schemeClr val="bg1"/>
                  </a:solidFill>
                </a:rPr>
                <a:t>OŠ</a:t>
              </a:r>
              <a:endParaRPr sz="24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8"/>
          <p:cNvSpPr txBox="1">
            <a:spLocks noGrp="1"/>
          </p:cNvSpPr>
          <p:nvPr>
            <p:ph type="title"/>
          </p:nvPr>
        </p:nvSpPr>
        <p:spPr>
          <a:xfrm>
            <a:off x="898497" y="78593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O</a:t>
            </a:r>
            <a:r>
              <a:rPr lang="hr-HR" sz="36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PĆEM USPJEHU PRIBRAJAJU SE…</a:t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>
            <a:off x="1353046" y="1938130"/>
            <a:ext cx="9485907" cy="4112829"/>
            <a:chOff x="0" y="2366"/>
            <a:chExt cx="5914209" cy="5243923"/>
          </a:xfrm>
        </p:grpSpPr>
        <p:sp>
          <p:nvSpPr>
            <p:cNvPr id="364" name="Google Shape;364;p8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hr-HR" sz="2400" dirty="0">
                  <a:solidFill>
                    <a:schemeClr val="lt1"/>
                  </a:solidFill>
                </a:rPr>
                <a:t>m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oguće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</a:t>
              </a:r>
              <a:r>
                <a:rPr lang="hr-HR" sz="2400" dirty="0">
                  <a:solidFill>
                    <a:schemeClr val="lt1"/>
                  </a:solidFill>
                </a:rPr>
                <a:t>a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kupiti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najviše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bodova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ocjene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 </a:t>
              </a:r>
              <a:r>
                <a:rPr lang="hr-HR" sz="2400" dirty="0">
                  <a:solidFill>
                    <a:schemeClr val="lt1"/>
                  </a:solidFill>
                </a:rPr>
                <a:t>7. i 8. razredu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iz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nastavnih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predmeta</a:t>
              </a:r>
              <a:r>
                <a:rPr lang="hr-HR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Hrvatski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jezik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Matematika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prvi</a:t>
              </a: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strani</a:t>
              </a: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jezik</a:t>
              </a:r>
              <a:endParaRPr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2"/>
          <p:cNvSpPr txBox="1">
            <a:spLocks noGrp="1"/>
          </p:cNvSpPr>
          <p:nvPr>
            <p:ph type="title"/>
          </p:nvPr>
        </p:nvSpPr>
        <p:spPr>
          <a:xfrm>
            <a:off x="949897" y="860444"/>
            <a:ext cx="11545957" cy="122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8887"/>
              <a:buFont typeface="Candara"/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Za </a:t>
            </a: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gimnazije i četvero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godišnje</a:t>
            </a: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strukovne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škole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pribrajaju se…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b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</a:br>
            <a:endParaRPr sz="28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7" name="Google Shape;377;p82"/>
          <p:cNvGrpSpPr/>
          <p:nvPr/>
        </p:nvGrpSpPr>
        <p:grpSpPr>
          <a:xfrm>
            <a:off x="1447800" y="1898373"/>
            <a:ext cx="9018104" cy="3081131"/>
            <a:chOff x="0" y="1007"/>
            <a:chExt cx="5914209" cy="5245282"/>
          </a:xfrm>
        </p:grpSpPr>
        <p:sp>
          <p:nvSpPr>
            <p:cNvPr id="378" name="Google Shape;378;p82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2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prethodno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stečene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bodove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2400" dirty="0">
                  <a:solidFill>
                    <a:schemeClr val="lt1"/>
                  </a:solidFill>
                </a:rPr>
                <a:t>to je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ukupno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80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bodova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82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2"/>
            <p:cNvSpPr txBox="1"/>
            <p:nvPr/>
          </p:nvSpPr>
          <p:spPr>
            <a:xfrm>
              <a:off x="0" y="1007"/>
              <a:ext cx="5914209" cy="207844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hr-HR" sz="2400" dirty="0">
                  <a:solidFill>
                    <a:schemeClr val="lt1"/>
                  </a:solidFill>
                </a:rPr>
                <a:t>tri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nastavna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predmeta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važna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za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nastavak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obrazovanja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u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pojedinim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program</a:t>
              </a:r>
              <a:r>
                <a:rPr lang="hr-HR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Pravokutnik 1">
            <a:extLst>
              <a:ext uri="{FF2B5EF4-FFF2-40B4-BE49-F238E27FC236}">
                <a16:creationId xmlns:a16="http://schemas.microsoft.com/office/drawing/2014/main" id="{ED7159E4-5E18-4AC2-8494-083A9D12963C}"/>
              </a:ext>
            </a:extLst>
          </p:cNvPr>
          <p:cNvSpPr/>
          <p:nvPr/>
        </p:nvSpPr>
        <p:spPr>
          <a:xfrm>
            <a:off x="1447800" y="5403332"/>
            <a:ext cx="11545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/>
              <a:t>Popis predmeta važnih za nastavak školovanja dostupan je u dodatku Pravilnika.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20"/>
          <p:cNvPicPr preferRelativeResize="0"/>
          <p:nvPr/>
        </p:nvPicPr>
        <p:blipFill rotWithShape="1">
          <a:blip r:embed="rId3">
            <a:alphaModFix/>
          </a:blip>
          <a:srcRect t="1951"/>
          <a:stretch/>
        </p:blipFill>
        <p:spPr>
          <a:xfrm>
            <a:off x="0" y="0"/>
            <a:ext cx="12397151" cy="712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36ADE606-EEBD-45B4-BF1F-CCB53B9BDC35}"/>
              </a:ext>
            </a:extLst>
          </p:cNvPr>
          <p:cNvSpPr/>
          <p:nvPr/>
        </p:nvSpPr>
        <p:spPr>
          <a:xfrm>
            <a:off x="1095374" y="2943225"/>
            <a:ext cx="1514475" cy="295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b="1" dirty="0">
                <a:solidFill>
                  <a:schemeClr val="tx1"/>
                </a:solidFill>
              </a:rPr>
              <a:t>strani jezik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15078"/>
            <a:ext cx="10123714" cy="1121837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DONOŠENJE ODLUKE O IZBORU ŠKOLE I ZANIMANJA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1229" y="875996"/>
            <a:ext cx="10501745" cy="5406429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endParaRPr lang="hr-HR" sz="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r-HR" sz="2200" b="1" dirty="0">
                <a:solidFill>
                  <a:srgbClr val="000000"/>
                </a:solidFill>
                <a:latin typeface="Times New Roman" pitchFamily="18" charset="0"/>
              </a:rPr>
              <a:t>Odluka treba biti promišljena pa donošenja odluke treba razmisliti: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Gdje se vidim u budućnosti? Što želim postati?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Kakav sam - koje su moje vrijednosti, interesi, osobine?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Što mogu - koje su moje sposobnosti?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Što znam - koja su moja znanja, vještine,…?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Koje su karakteristike pojedinih zanimanja?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Koje srednje škole postoje?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Koje su mogućnosti daljnjeg školovanja? Zapošljavanja?</a:t>
            </a:r>
          </a:p>
          <a:p>
            <a:pPr>
              <a:lnSpc>
                <a:spcPct val="150000"/>
              </a:lnSpc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170000"/>
              </a:lnSpc>
              <a:buFontTx/>
              <a:buChar char="-"/>
            </a:pPr>
            <a:endParaRPr lang="hr-HR" sz="2200" b="1" dirty="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Char char="ü"/>
            </a:pPr>
            <a:endParaRPr lang="hr-H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5B7F641-ADC0-4D66-A4A2-66BC036DB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23" y="2775028"/>
            <a:ext cx="2399050" cy="1796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46741" y="188640"/>
            <a:ext cx="11607801" cy="1037258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predmeta važnih za nastavak obrazovanja (MZOM)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DF69CA3-B53F-4A07-BC03-B7EB1165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" y="1225898"/>
            <a:ext cx="10559143" cy="56321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14" y="0"/>
            <a:ext cx="11843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3"/>
          <p:cNvSpPr txBox="1">
            <a:spLocks noGrp="1"/>
          </p:cNvSpPr>
          <p:nvPr>
            <p:ph type="title"/>
          </p:nvPr>
        </p:nvSpPr>
        <p:spPr>
          <a:xfrm>
            <a:off x="272143" y="3374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D</a:t>
            </a:r>
            <a:r>
              <a:rPr lang="hr-HR" sz="3200" b="1" dirty="0">
                <a:solidFill>
                  <a:srgbClr val="262626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ODATNI ELEMENT VREDNOVANJA</a:t>
            </a:r>
            <a:endParaRPr sz="32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04575D5-8A84-42B2-92BB-F3E98106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576430"/>
            <a:ext cx="11168743" cy="482437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Dodatni element vrednovanja čine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sposobnosti, darovitosti i znanja učenika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što se dokazuje i vrednuje na osnovi: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provjere (ispitivanja) znanja, vještina, sposobnosti i darovitosti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postignutih rezultata na natjecanjima u znanju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postignutih rezultata na natjecanjima školskih sportskih društava.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397BEA-1736-47F8-BAAC-BBF071D2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32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PROVJERE POSEBNIH ZNANJA</a:t>
            </a:r>
          </a:p>
        </p:txBody>
      </p:sp>
      <p:sp>
        <p:nvSpPr>
          <p:cNvPr id="411" name="Google Shape;411;p19"/>
          <p:cNvSpPr txBox="1">
            <a:spLocks noGrp="1"/>
          </p:cNvSpPr>
          <p:nvPr>
            <p:ph idx="1"/>
          </p:nvPr>
        </p:nvSpPr>
        <p:spPr>
          <a:xfrm>
            <a:off x="653143" y="1222935"/>
            <a:ext cx="11129696" cy="574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457200" lvl="0" indent="-360045" algn="just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Courier New" panose="02070309020205020404" pitchFamily="49" charset="0"/>
              <a:buChar char="o"/>
            </a:pPr>
            <a:r>
              <a:rPr lang="hr-HR" sz="4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Srednje škole mogu provoditi </a:t>
            </a:r>
            <a:r>
              <a:rPr lang="hr-HR" sz="4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provjere posebnih znanja </a:t>
            </a:r>
            <a:r>
              <a:rPr lang="hr-HR" sz="4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iz nastavnih predmeta: </a:t>
            </a:r>
            <a:r>
              <a:rPr lang="hr-HR" sz="45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Hrvatskoga jezika, Matematike, prvoga stranog jezika te nastavnih predmeta važnih za nastavak obrazovanja</a:t>
            </a:r>
            <a:r>
              <a:rPr lang="hr-HR" sz="4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u pojedinim programima obrazovanja.</a:t>
            </a:r>
          </a:p>
          <a:p>
            <a:pPr marL="457200" lvl="0" indent="-360045" algn="just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Courier New" panose="02070309020205020404" pitchFamily="49" charset="0"/>
              <a:buChar char="o"/>
            </a:pPr>
            <a:r>
              <a:rPr lang="hr-HR" sz="4500" dirty="0">
                <a:latin typeface="Arial"/>
                <a:ea typeface="Arial"/>
                <a:cs typeface="Arial"/>
                <a:sym typeface="Arial"/>
              </a:rPr>
              <a:t>Škole međusobno priznaju rezultat tih provjera, tj. piše se jedna provjera koja vrijedi za sve odabrane škole. </a:t>
            </a:r>
            <a:r>
              <a:rPr lang="en-US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en-US" sz="4500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temelju</a:t>
            </a:r>
            <a:r>
              <a:rPr lang="en-US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provjer</a:t>
            </a:r>
            <a:r>
              <a:rPr lang="hr-HR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hr-HR" sz="4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posebnih znanja učenik </a:t>
            </a:r>
            <a:r>
              <a:rPr lang="en-US" sz="4500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može</a:t>
            </a:r>
            <a:r>
              <a:rPr lang="en-US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ostvariti</a:t>
            </a:r>
            <a:r>
              <a:rPr lang="en-US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najviše</a:t>
            </a:r>
            <a:r>
              <a:rPr lang="hr-HR" sz="4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b="1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4500" b="1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bodova</a:t>
            </a:r>
            <a:r>
              <a:rPr lang="hr-HR" sz="45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457200" lvl="0" indent="-360045" algn="just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Courier New" panose="02070309020205020404" pitchFamily="49" charset="0"/>
              <a:buChar char="o"/>
            </a:pPr>
            <a:r>
              <a:rPr lang="en-US" sz="4500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Provjer</a:t>
            </a:r>
            <a:r>
              <a:rPr lang="hr-HR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hr-HR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n-US" sz="4500" i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eliminacijsk</a:t>
            </a:r>
            <a:r>
              <a:rPr lang="hr-HR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5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hr-HR" sz="4500" i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0045" algn="just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Courier New" panose="02070309020205020404" pitchFamily="49" charset="0"/>
              <a:buChar char="o"/>
            </a:pPr>
            <a:r>
              <a:rPr lang="hr-HR" sz="45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U slučaju da dvoje ili više učenika na zadnjem mjestu ljestvice imaju isti broj bodova, prednost ima učenik koji je ostvario veći broj bodova u provjeri znanja. Ako je i tada zbroj bodova isti, upisuje se onaj učenik koji ima pravo na poseban element. </a:t>
            </a:r>
            <a:endParaRPr sz="4500" dirty="0">
              <a:solidFill>
                <a:schemeClr val="tx1"/>
              </a:solidFill>
            </a:endParaRPr>
          </a:p>
          <a:p>
            <a:pPr marL="97155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C4A62-99D7-4828-8C48-030F448B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Koji programi traže dodatne provjere?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DF3DA1F-17E5-4BB1-94B1-6E54C595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E8470732-3128-4C22-AB10-D2267E9AF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738874"/>
              </p:ext>
            </p:extLst>
          </p:nvPr>
        </p:nvGraphicFramePr>
        <p:xfrm>
          <a:off x="1969162" y="2074170"/>
          <a:ext cx="8314635" cy="404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48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>
            <a:spLocks noGrp="1"/>
          </p:cNvSpPr>
          <p:nvPr>
            <p:ph type="title"/>
          </p:nvPr>
        </p:nvSpPr>
        <p:spPr>
          <a:xfrm>
            <a:off x="948193" y="17879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600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UPIS U UMJETNIČKE PROGRAME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22B992-710A-4F58-AB8C-EE548B70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43" y="1867506"/>
            <a:ext cx="10058400" cy="4306588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dirty="0"/>
              <a:t>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boduju se zajednički (ocjene iz osnovne škole) i dodatni element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opći uspjeh postignut u glazbenoj/plesnoj školi u prethodnom razdoblju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rezultat na prijemnom ispitu glazbene/plesne darovitosti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pri istom broju bodova prednost ima onaj učenik koji je postigao bolji rezultat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   na ispitu darovitosti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>
            <a:spLocks noGrp="1"/>
          </p:cNvSpPr>
          <p:nvPr>
            <p:ph type="title"/>
          </p:nvPr>
        </p:nvSpPr>
        <p:spPr>
          <a:xfrm>
            <a:off x="560709" y="47449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UPIS U RAZREDNE ODJELE ZA SPORTAŠE</a:t>
            </a:r>
            <a:endParaRPr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endParaRPr sz="2600" b="1" dirty="0">
              <a:solidFill>
                <a:schemeClr val="accent2"/>
              </a:solidFill>
              <a:latin typeface="Arial" panose="020B0604020202020204" pitchFamily="34" charset="0"/>
              <a:ea typeface="Candara"/>
              <a:cs typeface="Arial" panose="020B0604020202020204" pitchFamily="34" charset="0"/>
              <a:sym typeface="Candara"/>
            </a:endParaRP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DB6FCB9-4C6E-4BE3-8DCC-FD6D6AD22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464733"/>
            <a:ext cx="10281650" cy="49187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sz="2300" dirty="0">
                <a:latin typeface="Arial" panose="020B0604020202020204" pitchFamily="34" charset="0"/>
                <a:cs typeface="Arial" panose="020B0604020202020204" pitchFamily="34" charset="0"/>
              </a:rPr>
              <a:t>Pravo upisa imaju učenici koji su </a:t>
            </a:r>
            <a:r>
              <a:rPr lang="hr-HR" sz="2300" b="1" dirty="0">
                <a:latin typeface="Arial" panose="020B0604020202020204" pitchFamily="34" charset="0"/>
                <a:cs typeface="Arial" panose="020B0604020202020204" pitchFamily="34" charset="0"/>
              </a:rPr>
              <a:t>uvršteni na rang listu određenog nacionalnog sportskog saveza. </a:t>
            </a:r>
            <a:r>
              <a:rPr lang="hr-HR" sz="2300" dirty="0">
                <a:latin typeface="Arial" panose="020B0604020202020204" pitchFamily="34" charset="0"/>
                <a:cs typeface="Arial" panose="020B0604020202020204" pitchFamily="34" charset="0"/>
              </a:rPr>
              <a:t>Ljestvica poretka kandidata utvrđuje se zbrajanjem bodova dobivenih: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sz="2300" dirty="0">
                <a:latin typeface="Arial" panose="020B0604020202020204" pitchFamily="34" charset="0"/>
                <a:cs typeface="Arial" panose="020B0604020202020204" pitchFamily="34" charset="0"/>
              </a:rPr>
              <a:t>1.  prema kriterijima sportske uspješnosti (rangiranje provode nacionalni sportski savezi; broj bodova ovisi o mjestu na nacionalnoj rang listi nekog sporta, koeficijentu pojedinog sporta)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sz="2300" dirty="0">
                <a:latin typeface="Arial" panose="020B0604020202020204" pitchFamily="34" charset="0"/>
                <a:cs typeface="Arial" panose="020B0604020202020204" pitchFamily="34" charset="0"/>
              </a:rPr>
              <a:t>2. zajedničkog, dodatnog i posebnog elementa vrednovanja</a:t>
            </a:r>
          </a:p>
          <a:p>
            <a:pPr marL="0" indent="0">
              <a:lnSpc>
                <a:spcPct val="160000"/>
              </a:lnSpc>
              <a:buNone/>
            </a:pPr>
            <a:endParaRPr lang="hr-H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hr-HR" sz="2300" dirty="0">
                <a:latin typeface="Arial" panose="020B0604020202020204" pitchFamily="34" charset="0"/>
                <a:cs typeface="Arial" panose="020B0604020202020204" pitchFamily="34" charset="0"/>
              </a:rPr>
              <a:t> kod istog broja bodova na zadnjem mjestu ljestvice poretka upisuje se učenik koji ima više bodova prema kriteriju sportske uspješnosti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598" name="Google Shape;598;p29"/>
          <p:cNvSpPr txBox="1"/>
          <p:nvPr/>
        </p:nvSpPr>
        <p:spPr>
          <a:xfrm>
            <a:off x="8088312" y="554990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0258C1-D352-4F2E-93B8-E1D70611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5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PROVEDBA DODATNIH PROVJERA SKLONOSTI I SPOSOBNOSTI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6AB9FE-BBE4-4F55-9B2B-2410C6590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66" y="2102988"/>
            <a:ext cx="10488930" cy="62379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Škola koja upisuje učenike u programe obrazovanja za koje je potrebna određena tjelesna, glasovna i slična spretnost ili sposobnost mogu provoditi provjeru sklonosti i sposobnosti učenika za taj program obrazovanja (npr. provjera motoričkih sposobnosti za program dentalnog tehničara).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Na temelju takvih provjera učenik može ostvariti ocjenu »položio« ili »nije položio«.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14E833E-C0EF-4B81-8E94-567A7A0F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847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9"/>
          <p:cNvSpPr txBox="1">
            <a:spLocks noGrp="1"/>
          </p:cNvSpPr>
          <p:nvPr>
            <p:ph type="title"/>
          </p:nvPr>
        </p:nvSpPr>
        <p:spPr>
          <a:xfrm>
            <a:off x="576944" y="476952"/>
            <a:ext cx="10776856" cy="10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 dirty="0"/>
              <a:t> 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VREDNOVANJE REZULTATA NA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NATJECANJ</a:t>
            </a:r>
            <a:r>
              <a:rPr lang="hr-H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 ZNANJA </a:t>
            </a:r>
            <a:endParaRPr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" name="Google Shape;620;p79"/>
          <p:cNvSpPr txBox="1">
            <a:spLocks noGrp="1"/>
          </p:cNvSpPr>
          <p:nvPr>
            <p:ph idx="1"/>
          </p:nvPr>
        </p:nvSpPr>
        <p:spPr>
          <a:xfrm>
            <a:off x="1002806" y="1952155"/>
            <a:ext cx="10186387" cy="458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5" lvl="0" indent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Izravan upis ili dodatne bodove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ostvaruju učenici na osnovi rezultata koje su postigli na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državnim/međunarodnim natjecanjima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 znanju koje organizira/verificira Agencija za odgoj i obrazovanje iz:</a:t>
            </a:r>
          </a:p>
          <a:p>
            <a:pPr marL="457200" lvl="0" indent="-36004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Courier New" panose="02070309020205020404" pitchFamily="49" charset="0"/>
              <a:buChar char="o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Hrvatskoga jezika, Matematike, prvoga stranog jezika</a:t>
            </a:r>
          </a:p>
          <a:p>
            <a:pPr marL="457200" lvl="0" indent="-36004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Courier New" panose="02070309020205020404" pitchFamily="49" charset="0"/>
              <a:buChar char="o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dvaju nastavnih predmeta značajnih za upis u skladu s 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Popisom predmeta posebno važnih za upis</a:t>
            </a:r>
          </a:p>
          <a:p>
            <a:pPr marL="457200" lvl="0" indent="-36004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Courier New" panose="02070309020205020404" pitchFamily="49" charset="0"/>
              <a:buChar char="o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predmeta koji samostalno određuje srednja škola.</a:t>
            </a:r>
          </a:p>
          <a:p>
            <a:pPr marL="457200" lvl="0" indent="-36004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Font typeface="Courier New" panose="02070309020205020404" pitchFamily="49" charset="0"/>
              <a:buChar char="o"/>
            </a:pPr>
            <a:endParaRPr lang="hr-HR" dirty="0"/>
          </a:p>
          <a:p>
            <a:pPr marL="97155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dirty="0"/>
          </a:p>
        </p:txBody>
      </p:sp>
      <p:sp>
        <p:nvSpPr>
          <p:cNvPr id="621" name="Google Shape;621;p7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9AFEBB4-9F6E-41CE-AA25-F46232E2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A15688-578A-4B69-A703-1EDF9F27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22" y="0"/>
            <a:ext cx="11584540" cy="349431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9380CC4-85F5-4322-96EA-EF315DF1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57" y="3660228"/>
            <a:ext cx="9222338" cy="30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85" y="315077"/>
            <a:ext cx="11427030" cy="1121837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MOGUĆE POGREŠKE PRI IZBORU SREDNJE ŠKOLE/ZANIMANJA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5127" y="1136494"/>
            <a:ext cx="10501745" cy="5406429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endParaRPr lang="hr-HR" sz="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nedovoljna informiranost o srednjoškolskim programima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nepoznavanje pojedinih zanimanja, njihovih zahtjeva, uvjeta rada, potrebnih sposobnosti i vještina 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nepoznavanje sebe ili nerealna slika o samome sebi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biranje škola prema izborima prijatelja, željama roditelja, zanemarivanje vlastitih želja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vođenje stereotipima u izboru 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odluke vođene srcem, maštom</a:t>
            </a:r>
          </a:p>
          <a:p>
            <a:pPr>
              <a:lnSpc>
                <a:spcPct val="150000"/>
              </a:lnSpc>
            </a:pPr>
            <a:r>
              <a:rPr lang="hr-HR" sz="2200" dirty="0">
                <a:solidFill>
                  <a:srgbClr val="000000"/>
                </a:solidFill>
                <a:latin typeface="Times New Roman" pitchFamily="18" charset="0"/>
              </a:rPr>
              <a:t>nepromišljene, „brzinski” donesene odluke i sl.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hr-HR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170000"/>
              </a:lnSpc>
              <a:buFontTx/>
              <a:buChar char="-"/>
            </a:pPr>
            <a:endParaRPr lang="hr-HR" sz="2200" b="1" dirty="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Char char="ü"/>
            </a:pPr>
            <a:endParaRPr lang="hr-H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EFD2EB-2F9F-4CE4-A6A2-55F1CF4A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46" y="464684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7886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55CDBD-9B89-4EBB-8000-D0AAE611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669366"/>
            <a:ext cx="10058400" cy="127384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POSEBAN ELEMENT 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6E3DE9-2B0A-4179-BAE1-0D39D925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19" y="1865993"/>
            <a:ext cx="9710056" cy="541518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Učenik ostvaruje pravo na poseban element vrednovanja ako: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ima 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zdravstvene teškoće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živi u 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otežanim uvjetima obrazovanja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uzrokovanim nepovoljnim ekonomskim, socijalnim te odgojnim čimbenicima.</a:t>
            </a:r>
          </a:p>
          <a:p>
            <a:pPr marL="0" indent="0">
              <a:lnSpc>
                <a:spcPct val="170000"/>
              </a:lnSpc>
              <a:buNone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Upis učenika s teškoćama u razvoju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58673B1-56D5-4034-826B-CA95049F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96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F395DD-73A5-4B41-B8F6-C4284B88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73" y="26352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ZDRAVSTVENE TEŠKOĆE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E35ED4-5F6B-4122-A8C8-FAF3BF34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9" y="1739348"/>
            <a:ext cx="10278204" cy="41297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Učenik sa zdravstvenim teškoćama je učenik koji se školovao po redovitome planu i programu, a kojem su zdravstvene teškoće mogle značajno utjecati na školski uspjeh.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Put za ostvarivanje ovog prava:</a:t>
            </a:r>
          </a:p>
          <a:p>
            <a:pPr marL="0" indent="0">
              <a:buNone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F373A6A-16D2-47CD-A92E-759386C8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BA3DE25F-18A2-4DEF-8FD0-B03DF5018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764096"/>
              </p:ext>
            </p:extLst>
          </p:nvPr>
        </p:nvGraphicFramePr>
        <p:xfrm>
          <a:off x="1421295" y="3170582"/>
          <a:ext cx="9243391" cy="38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268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2"/>
          <p:cNvSpPr txBox="1">
            <a:spLocks noGrp="1"/>
          </p:cNvSpPr>
          <p:nvPr>
            <p:ph type="title"/>
          </p:nvPr>
        </p:nvSpPr>
        <p:spPr>
          <a:xfrm>
            <a:off x="506753" y="163285"/>
            <a:ext cx="3870642" cy="251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hr-HR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  <a:sym typeface="Candara"/>
              </a:rPr>
              <a:t>OTEŽANI UVJETI OBRAZOVANJA</a:t>
            </a:r>
            <a:endParaRPr sz="28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5" name="Google Shape;665;p32"/>
          <p:cNvGrpSpPr/>
          <p:nvPr/>
        </p:nvGrpSpPr>
        <p:grpSpPr>
          <a:xfrm>
            <a:off x="4619579" y="791811"/>
            <a:ext cx="6749881" cy="5048917"/>
            <a:chOff x="40091" y="638872"/>
            <a:chExt cx="6749881" cy="3958138"/>
          </a:xfrm>
        </p:grpSpPr>
        <p:sp>
          <p:nvSpPr>
            <p:cNvPr id="667" name="Google Shape;667;p32"/>
            <p:cNvSpPr txBox="1"/>
            <p:nvPr/>
          </p:nvSpPr>
          <p:spPr>
            <a:xfrm>
              <a:off x="40091" y="638872"/>
              <a:ext cx="3074068" cy="19688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život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uz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jednoga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ili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oba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roditelja</a:t>
              </a:r>
              <a:r>
                <a:rPr lang="hr-HR" sz="2000" dirty="0">
                  <a:solidFill>
                    <a:schemeClr val="tx1"/>
                  </a:solidFill>
                </a:rPr>
                <a:t> 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dugotrajnom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teškom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bolesti</a:t>
              </a:r>
              <a:r>
                <a:rPr lang="hr-HR" sz="2000" dirty="0">
                  <a:solidFill>
                    <a:schemeClr val="tx1"/>
                  </a:solidFill>
                </a:rPr>
                <a:t>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potvrda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liječnika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 txBox="1"/>
            <p:nvPr/>
          </p:nvSpPr>
          <p:spPr>
            <a:xfrm>
              <a:off x="3784621" y="638872"/>
              <a:ext cx="2960980" cy="19688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život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uz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dugotrajno nezaposlena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oba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roditelja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potvrda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HZZ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-a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 txBox="1"/>
            <p:nvPr/>
          </p:nvSpPr>
          <p:spPr>
            <a:xfrm>
              <a:off x="3784621" y="2867609"/>
              <a:ext cx="3005351" cy="17294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život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uz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samohranoga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roditelja</a:t>
              </a:r>
              <a:r>
                <a:rPr lang="hr-HR" sz="2000" dirty="0">
                  <a:solidFill>
                    <a:schemeClr val="tx1"/>
                  </a:solidFill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potvrda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ZS</a:t>
              </a:r>
              <a:r>
                <a:rPr lang="hr-HR" sz="2000" dirty="0">
                  <a:solidFill>
                    <a:schemeClr val="tx1"/>
                  </a:solidFill>
                </a:rPr>
                <a:t>S</a:t>
              </a:r>
              <a:r>
                <a:rPr lang="hr-HR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-a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 txBox="1"/>
            <p:nvPr/>
          </p:nvSpPr>
          <p:spPr>
            <a:xfrm>
              <a:off x="40092" y="2867608"/>
              <a:ext cx="3074068" cy="17294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2000" dirty="0">
                  <a:solidFill>
                    <a:schemeClr val="tx1"/>
                  </a:solidFill>
                </a:rPr>
                <a:t>preminuli 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roditelj</a:t>
              </a:r>
              <a:r>
                <a:rPr lang="hr-HR" sz="2000" dirty="0">
                  <a:solidFill>
                    <a:schemeClr val="tx1"/>
                  </a:solidFill>
                </a:rPr>
                <a:t> 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000" b="0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smrtovnica</a:t>
              </a:r>
              <a:r>
                <a:rPr lang="en-US" sz="20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id="{1107302F-3FFF-41EB-B002-25B1F6CFF33E}"/>
              </a:ext>
            </a:extLst>
          </p:cNvPr>
          <p:cNvSpPr txBox="1"/>
          <p:nvPr/>
        </p:nvSpPr>
        <p:spPr>
          <a:xfrm>
            <a:off x="1129859" y="2511458"/>
            <a:ext cx="300535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Daju prednost pri upisu učeniku ako se nalazi na zadnjem mjestu ljestvice poretka s istim brojem bodova kao i drugi učenici.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4155D0-31AC-4438-B542-62D69A166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42121"/>
            <a:ext cx="10058400" cy="4023360"/>
          </a:xfrm>
        </p:spPr>
        <p:txBody>
          <a:bodyPr/>
          <a:lstStyle/>
          <a:p>
            <a:endParaRPr lang="hr-HR" dirty="0"/>
          </a:p>
          <a:p>
            <a:pPr algn="ctr">
              <a:lnSpc>
                <a:spcPct val="15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Učenik bez roditelja ili odgovarajuće roditeljske skrbi dobiva jedan bod na broj bodova koji je utvrđen vrednovanjem (potvrda HZSR-a).</a:t>
            </a:r>
          </a:p>
          <a:p>
            <a:pPr algn="ctr">
              <a:lnSpc>
                <a:spcPct val="150000"/>
              </a:lnSpc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Učenik, pripadnik romske zajednice dobiva dva boda na broj bodova koji je utvrđen vrednovanjem.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2FFE8A2-FB2D-4E4D-AFDE-7AAF194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269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"/>
          <p:cNvSpPr txBox="1">
            <a:spLocks noGrp="1"/>
          </p:cNvSpPr>
          <p:nvPr>
            <p:ph type="title"/>
          </p:nvPr>
        </p:nvSpPr>
        <p:spPr>
          <a:xfrm>
            <a:off x="772886" y="895292"/>
            <a:ext cx="10321834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ct val="55555"/>
              <a:buNone/>
            </a:pPr>
            <a:r>
              <a:rPr lang="en-US" sz="3600" b="1" i="0" u="none" strike="noStrike" dirty="0" err="1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Ljestvica</a:t>
            </a:r>
            <a:r>
              <a:rPr lang="en-US" sz="3600" b="1" i="0" u="none" strike="noStrike" dirty="0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 </a:t>
            </a:r>
            <a:r>
              <a:rPr lang="en-US" sz="3600" b="1" i="0" u="none" strike="noStrike" dirty="0" err="1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poretka</a:t>
            </a:r>
            <a:r>
              <a:rPr lang="hr-HR" sz="3600" b="1" dirty="0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 </a:t>
            </a:r>
            <a:r>
              <a:rPr lang="en-US" sz="3600" b="1" i="0" u="none" strike="noStrike" dirty="0" err="1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utvrđuje</a:t>
            </a:r>
            <a:r>
              <a:rPr lang="en-US" sz="3600" b="1" i="0" u="none" strike="noStrike" dirty="0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 se </a:t>
            </a:r>
            <a:r>
              <a:rPr lang="en-US" sz="3600" b="1" i="0" u="none" strike="noStrike" dirty="0" err="1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na</a:t>
            </a:r>
            <a:r>
              <a:rPr lang="en-US" sz="3600" b="1" i="0" u="none" strike="noStrike" dirty="0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 </a:t>
            </a:r>
            <a:r>
              <a:rPr lang="en-US" sz="3600" b="1" i="0" u="none" strike="noStrike" dirty="0" err="1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osnovi</a:t>
            </a:r>
            <a:r>
              <a:rPr lang="hr-HR" sz="3600" b="1" dirty="0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:</a:t>
            </a:r>
            <a:r>
              <a:rPr lang="en-US" sz="3600" b="1" i="0" u="none" strike="noStrike" dirty="0">
                <a:solidFill>
                  <a:srgbClr val="262626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rPr>
              <a:t> 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Google Shape;335;p14"/>
          <p:cNvSpPr txBox="1">
            <a:spLocks noGrp="1"/>
          </p:cNvSpPr>
          <p:nvPr>
            <p:ph idx="1"/>
          </p:nvPr>
        </p:nvSpPr>
        <p:spPr>
          <a:xfrm>
            <a:off x="772886" y="1745559"/>
            <a:ext cx="10428513" cy="367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bodovanja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zajedničkog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dodatno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elementa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vrednovanja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>
              <a:lnSpc>
                <a:spcPct val="150000"/>
              </a:lnSpc>
              <a:spcBef>
                <a:spcPts val="960"/>
              </a:spcBef>
              <a:buClr>
                <a:schemeClr val="tx1"/>
              </a:buClr>
              <a:buSzPct val="100000"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dokazivanj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zdravstvene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sposobnosti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za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obavljanje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poslova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radnih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 zadaća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ako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je to za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odabrano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zanimanje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potrebno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>
              <a:lnSpc>
                <a:spcPct val="150000"/>
              </a:lnSpc>
              <a:spcBef>
                <a:spcPts val="960"/>
              </a:spcBef>
              <a:buClr>
                <a:schemeClr val="tx1"/>
              </a:buClr>
              <a:buSzPct val="100000"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  <a:sym typeface="Garamond"/>
            </a:endParaRPr>
          </a:p>
          <a:p>
            <a:pPr>
              <a:lnSpc>
                <a:spcPct val="150000"/>
              </a:lnSpc>
              <a:spcBef>
                <a:spcPts val="960"/>
              </a:spcBef>
              <a:buSzPct val="100000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Poseban element vrednovanja uzima se u obzir samo ako 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dva ili više učenika na zadnjem mjestu ljestvice poretka imaju isti zbroj bodova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  <a:sym typeface="Garamond"/>
              </a:rPr>
              <a:t>(na osnovu zajedničkog i dodatnog elementa).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96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endParaRPr lang="hr-H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6" name="Google Shape;336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4"/>
          <p:cNvSpPr txBox="1"/>
          <p:nvPr/>
        </p:nvSpPr>
        <p:spPr>
          <a:xfrm>
            <a:off x="3040144" y="3277468"/>
            <a:ext cx="61179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3040144" y="3277468"/>
            <a:ext cx="61179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4"/>
          <p:cNvSpPr txBox="1"/>
          <p:nvPr/>
        </p:nvSpPr>
        <p:spPr>
          <a:xfrm>
            <a:off x="3037001" y="3277468"/>
            <a:ext cx="61179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1B938D-CE53-4815-904B-EB0AD9D2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40" y="39497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OBRTNIČKE I TROGODIŠNJE STRUKOVNE ŠKOLE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8D72977-65BA-48A8-9913-C72DF7DE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72800" cy="452077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/>
              <a:t>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vrednuje se zajednički, dodatni i poseban element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zajednički element: Hrvatski jezik, Matematika i prvi strani jezik u 7. i 8.r.                                           (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. 30 bodova) te opći uspjeh od 5. do 8.r. (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. 20 bodova), tj. ukupno 50 bodova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učenik je dužan, </a:t>
            </a: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pri upisu ili najkasnije do 30. rujna tekuće školske godine, dostaviti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    školi liječničku svjedodžbu medicine rada i sklopljen ugovor o naukovanju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obveza škole je popise slobodnih mjesta za praktičnu nastavu i vježbe naukovanja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   istaknuti na oglasnoj ploči i mrežnoj stranici škole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r-HR" sz="22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A59EB06-6C65-45B2-93CA-8E938231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685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5EE69DF-FADE-487C-ACFE-83D92B78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03" y="1047749"/>
            <a:ext cx="4872568" cy="313236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340DB99-F69D-4A2A-9B0A-634D6802B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61086"/>
            <a:ext cx="6444343" cy="633582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F395DD-73A5-4B41-B8F6-C4284B88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73" y="24447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UČENICI S RJEŠENJEM O PRIMJERENOM OBLIKU ŠKOLOVANJA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F373A6A-16D2-47CD-A92E-759386C8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BA3DE25F-18A2-4DEF-8FD0-B03DF5018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705414"/>
              </p:ext>
            </p:extLst>
          </p:nvPr>
        </p:nvGraphicFramePr>
        <p:xfrm>
          <a:off x="738809" y="2107125"/>
          <a:ext cx="9243391" cy="439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-oblik 7">
            <a:extLst>
              <a:ext uri="{FF2B5EF4-FFF2-40B4-BE49-F238E27FC236}">
                <a16:creationId xmlns:a16="http://schemas.microsoft.com/office/drawing/2014/main" id="{563EFD69-FD19-4D43-A8BA-17917A3A43D6}"/>
              </a:ext>
            </a:extLst>
          </p:cNvPr>
          <p:cNvSpPr/>
          <p:nvPr/>
        </p:nvSpPr>
        <p:spPr>
          <a:xfrm rot="5400000">
            <a:off x="9143733" y="1523734"/>
            <a:ext cx="2086511" cy="2105022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Jednakokračni trokut 8">
            <a:extLst>
              <a:ext uri="{FF2B5EF4-FFF2-40B4-BE49-F238E27FC236}">
                <a16:creationId xmlns:a16="http://schemas.microsoft.com/office/drawing/2014/main" id="{7C513373-B8B0-4B43-AC72-DB98B174351B}"/>
              </a:ext>
            </a:extLst>
          </p:cNvPr>
          <p:cNvSpPr/>
          <p:nvPr/>
        </p:nvSpPr>
        <p:spPr>
          <a:xfrm>
            <a:off x="8239943" y="1597198"/>
            <a:ext cx="607964" cy="60796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95944C8-1F58-4701-B608-A48EC24A25B6}"/>
              </a:ext>
            </a:extLst>
          </p:cNvPr>
          <p:cNvGrpSpPr/>
          <p:nvPr/>
        </p:nvGrpSpPr>
        <p:grpSpPr>
          <a:xfrm>
            <a:off x="9535067" y="1973206"/>
            <a:ext cx="2151567" cy="2180905"/>
            <a:chOff x="3283172" y="1795830"/>
            <a:chExt cx="2151567" cy="2180905"/>
          </a:xfrm>
        </p:grpSpPr>
        <p:sp>
          <p:nvSpPr>
            <p:cNvPr id="11" name="Pravokutnik 10">
              <a:extLst>
                <a:ext uri="{FF2B5EF4-FFF2-40B4-BE49-F238E27FC236}">
                  <a16:creationId xmlns:a16="http://schemas.microsoft.com/office/drawing/2014/main" id="{2F89A3F7-CEC2-409E-9E40-3CB42545414C}"/>
                </a:ext>
              </a:extLst>
            </p:cNvPr>
            <p:cNvSpPr/>
            <p:nvPr/>
          </p:nvSpPr>
          <p:spPr>
            <a:xfrm>
              <a:off x="3283172" y="1795830"/>
              <a:ext cx="2151567" cy="2180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B9F00BA3-4C2A-4BE1-AEB2-AAB1C0C98FD8}"/>
                </a:ext>
              </a:extLst>
            </p:cNvPr>
            <p:cNvSpPr txBox="1"/>
            <p:nvPr/>
          </p:nvSpPr>
          <p:spPr>
            <a:xfrm>
              <a:off x="3283172" y="1795830"/>
              <a:ext cx="2151567" cy="2180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predupis</a:t>
              </a:r>
              <a:endParaRPr lang="hr-HR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544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3FBF2-696B-4765-96B0-99B28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>
            <a:normAutofit/>
          </a:bodyPr>
          <a:lstStyle/>
          <a:p>
            <a:r>
              <a:rPr lang="hr-HR" sz="3600" b="1">
                <a:latin typeface="Arial" panose="020B0604020202020204" pitchFamily="34" charset="0"/>
                <a:cs typeface="Arial" panose="020B0604020202020204" pitchFamily="34" charset="0"/>
              </a:rPr>
              <a:t>KORISNE STRANICE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F4DDA55-076F-4C3F-8C1D-2EFC8C801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2717"/>
            <a:ext cx="10515600" cy="3837153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C1B296E-9144-4D4D-B4C9-AABDB79E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A5E7E58-07BF-4829-83B0-9B5D00DE664C}"/>
              </a:ext>
            </a:extLst>
          </p:cNvPr>
          <p:cNvSpPr/>
          <p:nvPr/>
        </p:nvSpPr>
        <p:spPr>
          <a:xfrm>
            <a:off x="9965278" y="1556700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https://cisok.hr/</a:t>
            </a:r>
          </a:p>
        </p:txBody>
      </p:sp>
    </p:spTree>
    <p:extLst>
      <p:ext uri="{BB962C8B-B14F-4D97-AF65-F5344CB8AC3E}">
        <p14:creationId xmlns:p14="http://schemas.microsoft.com/office/powerpoint/2010/main" val="46691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3FBF2-696B-4765-96B0-99B28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>
            <a:normAutofit/>
          </a:bodyPr>
          <a:lstStyle/>
          <a:p>
            <a:r>
              <a:rPr lang="hr-HR" sz="3600" b="1">
                <a:latin typeface="Arial" panose="020B0604020202020204" pitchFamily="34" charset="0"/>
                <a:cs typeface="Arial" panose="020B0604020202020204" pitchFamily="34" charset="0"/>
              </a:rPr>
              <a:t>KORISNE STRANICE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C1B296E-9144-4D4D-B4C9-AABDB79E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Rezervirano mjesto sadržaja 9">
            <a:hlinkClick r:id="rId2"/>
            <a:extLst>
              <a:ext uri="{FF2B5EF4-FFF2-40B4-BE49-F238E27FC236}">
                <a16:creationId xmlns:a16="http://schemas.microsoft.com/office/drawing/2014/main" id="{75540F49-3C84-4790-B2D7-63004A484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46238"/>
            <a:ext cx="9927772" cy="4846638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43A85AA0-D5CE-4646-8B7F-BBE73D053022}"/>
              </a:ext>
            </a:extLst>
          </p:cNvPr>
          <p:cNvSpPr/>
          <p:nvPr/>
        </p:nvSpPr>
        <p:spPr>
          <a:xfrm>
            <a:off x="8376157" y="1298872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https://www.putkarijere.hr/</a:t>
            </a:r>
          </a:p>
        </p:txBody>
      </p:sp>
    </p:spTree>
    <p:extLst>
      <p:ext uri="{BB962C8B-B14F-4D97-AF65-F5344CB8AC3E}">
        <p14:creationId xmlns:p14="http://schemas.microsoft.com/office/powerpoint/2010/main" val="153833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793" y="661463"/>
            <a:ext cx="7108183" cy="995111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POZITIVNI ISHODI DOBROG IZBORA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6910" y="1928803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Zadovoljstvo školom/karijerom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8612" y="3214687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Radna angažiranost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0116" y="3643315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Uspješnost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058" y="4357695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Pozitivna </a:t>
            </a:r>
            <a:r>
              <a:rPr lang="hr-HR" dirty="0" err="1"/>
              <a:t>samoevaluacija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2809852" y="2357431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Usklađenost s radnom okolinom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786323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Visoko samopoštovanje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1818" y="5214951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Zadovoljstvo životom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198" y="5643579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Integracija u društvo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4232" y="2786059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Intrinzična motivacija</a:t>
            </a:r>
          </a:p>
        </p:txBody>
      </p:sp>
    </p:spTree>
    <p:extLst>
      <p:ext uri="{BB962C8B-B14F-4D97-AF65-F5344CB8AC3E}">
        <p14:creationId xmlns:p14="http://schemas.microsoft.com/office/powerpoint/2010/main" val="197622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3FBF2-696B-4765-96B0-99B28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57451"/>
            <a:ext cx="10515600" cy="128111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KORISNE STRANICE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C1B296E-9144-4D4D-B4C9-AABDB79E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07113ED4-9E3D-42A9-A0A3-25D506113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257" y="1707893"/>
            <a:ext cx="9933214" cy="4609756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A5A55668-B7BF-497D-9FDF-CDAD0490A9FE}"/>
              </a:ext>
            </a:extLst>
          </p:cNvPr>
          <p:cNvSpPr/>
          <p:nvPr/>
        </p:nvSpPr>
        <p:spPr>
          <a:xfrm>
            <a:off x="5753100" y="23382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s://www.bing.com/ck/a?!&amp;&amp;p=51ba1d5c1bbc51d06f2d83a7a11afd0fd8867330cbb33d74a3b33e5a0670b2beJmltdHM9MTcyOTAzNjgwMA&amp;ptn=3&amp;ver=2&amp;hsh=4&amp;fclid=18dc5afe-90f9-61aa-3f44-48cd91e460a9&amp;psq=eusmjeravanje&amp;u=a1aHR0cHM6Ly9lLXVzbWplcmF2YW5qZS5oenouaHIv&amp;ntb=1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834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3FBF2-696B-4765-96B0-99B28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487" y="594908"/>
            <a:ext cx="10515600" cy="128111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KORISNE STRANICE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C1B296E-9144-4D4D-B4C9-AABDB79E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E6AE1A1-3F35-4F09-9117-D3CDBCBD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829" y="2750911"/>
            <a:ext cx="10515600" cy="4351338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https://www.srednja.hr/srednja-kalkulator/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2735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5052" y="74712"/>
            <a:ext cx="6569833" cy="3419602"/>
          </a:xfrm>
        </p:spPr>
        <p:txBody>
          <a:bodyPr/>
          <a:lstStyle/>
          <a:p>
            <a:r>
              <a:rPr lang="hr-HR" dirty="0"/>
              <a:t>HVALA NA PAŽNJI </a:t>
            </a:r>
          </a:p>
        </p:txBody>
      </p:sp>
    </p:spTree>
    <p:extLst>
      <p:ext uri="{BB962C8B-B14F-4D97-AF65-F5344CB8AC3E}">
        <p14:creationId xmlns:p14="http://schemas.microsoft.com/office/powerpoint/2010/main" val="249917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15078"/>
            <a:ext cx="10123714" cy="1121837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ULOGA RODITELJA U IZBORU ŠKOLE I ZANIMANJA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6029" y="1593693"/>
            <a:ext cx="10501745" cy="4273707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170000"/>
              </a:lnSpc>
              <a:buNone/>
            </a:pPr>
            <a:r>
              <a:rPr lang="hr-HR" sz="3500" dirty="0">
                <a:latin typeface="Times New Roman" pitchFamily="18" charset="0"/>
              </a:rPr>
              <a:t>Podrška i pomoć u vidu: </a:t>
            </a:r>
          </a:p>
          <a:p>
            <a:pPr>
              <a:lnSpc>
                <a:spcPct val="120000"/>
              </a:lnSpc>
            </a:pPr>
            <a:r>
              <a:rPr lang="hr-HR" sz="3500" dirty="0">
                <a:latin typeface="Times New Roman" pitchFamily="18" charset="0"/>
              </a:rPr>
              <a:t>pružanja informacija</a:t>
            </a:r>
          </a:p>
          <a:p>
            <a:pPr>
              <a:lnSpc>
                <a:spcPct val="120000"/>
              </a:lnSpc>
            </a:pPr>
            <a:r>
              <a:rPr lang="hr-HR" sz="3500" dirty="0">
                <a:latin typeface="Times New Roman" pitchFamily="18" charset="0"/>
              </a:rPr>
              <a:t>savjetovanja</a:t>
            </a:r>
          </a:p>
          <a:p>
            <a:pPr>
              <a:lnSpc>
                <a:spcPct val="120000"/>
              </a:lnSpc>
            </a:pPr>
            <a:r>
              <a:rPr lang="hr-HR" sz="3500" dirty="0">
                <a:latin typeface="Times New Roman" pitchFamily="18" charset="0"/>
              </a:rPr>
              <a:t>poticanja na istraživanje</a:t>
            </a:r>
          </a:p>
          <a:p>
            <a:pPr>
              <a:lnSpc>
                <a:spcPct val="120000"/>
              </a:lnSpc>
            </a:pPr>
            <a:r>
              <a:rPr lang="hr-HR" sz="3500" dirty="0">
                <a:latin typeface="Times New Roman" pitchFamily="18" charset="0"/>
              </a:rPr>
              <a:t>roditelj kao model ponašanja.</a:t>
            </a:r>
          </a:p>
          <a:p>
            <a:pPr marL="0" indent="0">
              <a:lnSpc>
                <a:spcPct val="120000"/>
              </a:lnSpc>
              <a:buNone/>
            </a:pPr>
            <a:endParaRPr lang="hr-HR" sz="3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3500" dirty="0">
                <a:solidFill>
                  <a:srgbClr val="000000"/>
                </a:solidFill>
                <a:latin typeface="Times New Roman" pitchFamily="18" charset="0"/>
              </a:rPr>
              <a:t>Ne zaboravite – odluka o izboru srednje škole/zanimanja je odluka djeteta,                         a ne roditelja.</a:t>
            </a:r>
          </a:p>
          <a:p>
            <a:pPr marL="609600" indent="-609600">
              <a:lnSpc>
                <a:spcPct val="170000"/>
              </a:lnSpc>
              <a:buFontTx/>
              <a:buChar char="-"/>
            </a:pPr>
            <a:endParaRPr lang="hr-HR" sz="5500" b="1" dirty="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7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Char char="ü"/>
            </a:pPr>
            <a:endParaRPr lang="hr-HR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2" name="Picture 4" descr="Obrazovanje za novo vrijeme - Prijelaz iz osnovne u srednju školu veoma je  stresan, kako za djecu, tako i za roditelje. Izbor škole jedna je od prvih  većih i važnijih odluka koju">
            <a:extLst>
              <a:ext uri="{FF2B5EF4-FFF2-40B4-BE49-F238E27FC236}">
                <a16:creationId xmlns:a16="http://schemas.microsoft.com/office/drawing/2014/main" id="{69600C2C-BB7E-48BE-BA41-AFFC92F3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1877252"/>
            <a:ext cx="2549297" cy="2143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309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45128" y="797362"/>
            <a:ext cx="8701743" cy="587375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algn="ctr" eaLnBrk="1" hangingPunct="1"/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ŠTO UTJEČE NA  ODABIR  ŠKOLE I ZANIMANJA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09935" y="1816784"/>
            <a:ext cx="8539336" cy="610393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hr-HR" sz="1500" b="1" dirty="0">
              <a:solidFill>
                <a:srgbClr val="00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r-HR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VRIJEDNOSTI </a:t>
            </a:r>
          </a:p>
          <a:p>
            <a:pPr marL="609600" indent="-609600">
              <a:lnSpc>
                <a:spcPct val="80000"/>
              </a:lnSpc>
              <a:buNone/>
            </a:pPr>
            <a:endParaRPr lang="hr-HR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solidFill>
                  <a:srgbClr val="000000"/>
                </a:solidFill>
                <a:latin typeface="Times New Roman" pitchFamily="18" charset="0"/>
              </a:rPr>
              <a:t>skup vjerovanja o tome što je dobro/poželjno  </a:t>
            </a:r>
          </a:p>
          <a:p>
            <a:pPr>
              <a:lnSpc>
                <a:spcPct val="80000"/>
              </a:lnSpc>
            </a:pPr>
            <a:endParaRPr lang="hr-HR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hr-HR" sz="2400" dirty="0">
                <a:solidFill>
                  <a:srgbClr val="000000"/>
                </a:solidFill>
                <a:latin typeface="Times New Roman" pitchFamily="18" charset="0"/>
              </a:rPr>
              <a:t>usvajamo ih u obitelji, školi, društvu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24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solidFill>
                  <a:srgbClr val="000000"/>
                </a:solidFill>
                <a:latin typeface="Times New Roman" pitchFamily="18" charset="0"/>
              </a:rPr>
              <a:t>bitno utječu na određivanje naših ciljeva </a:t>
            </a:r>
            <a:endParaRPr lang="hr-HR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Char char="-"/>
            </a:pPr>
            <a:endParaRPr lang="hr-HR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endParaRPr lang="hr-HR" sz="2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hr-HR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hr-HR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</p:txBody>
      </p:sp>
      <p:pic>
        <p:nvPicPr>
          <p:cNvPr id="3074" name="Picture 2" descr="R)evolucija vrijednosti – Adrian Kezele">
            <a:extLst>
              <a:ext uri="{FF2B5EF4-FFF2-40B4-BE49-F238E27FC236}">
                <a16:creationId xmlns:a16="http://schemas.microsoft.com/office/drawing/2014/main" id="{EC20652A-44ED-4A06-AF16-2128E945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34" y="3956957"/>
            <a:ext cx="4694466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03041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69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Vrijednosti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Opis vrijednosti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29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Stvaralaštvo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Koristite se maštom i tako dobivate nove ideje u radu.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29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Fleksibilan posao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Imate posao u kojem vi sami određujete radno vrijeme.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29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Pomaganje drugima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Pružate neposrednu pomoć osobama kojima je potrebna.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029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Nezavisnost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Sami određujete koji ćete dio posla kada i kako obaviti.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069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Utjecajnost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Utječete na stavove i odluke drugih.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515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Intelektualna stimulacija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Imate posao koji zahtijeva dosta razmišljanja i donošenje logičkih zaključaka.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029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Rad na otvorenom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Obavljate posao na otvorenom po svim vremenskim prilikama.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ttp://www.dj-media.net/images/news/50x50/holland_1_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7" y="1542236"/>
            <a:ext cx="7000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714747" y="428197"/>
            <a:ext cx="3347245" cy="428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sz="3400" b="1" dirty="0">
                <a:latin typeface="Arial" panose="020B0604020202020204" pitchFamily="34" charset="0"/>
                <a:cs typeface="Arial" panose="020B0604020202020204" pitchFamily="34" charset="0"/>
              </a:rPr>
              <a:t>INTERESI</a:t>
            </a:r>
            <a:r>
              <a:rPr lang="hr-HR" sz="3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22" y="624322"/>
            <a:ext cx="11190515" cy="632373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hr-HR" b="1" dirty="0">
                <a:solidFill>
                  <a:srgbClr val="FF0000"/>
                </a:solidFill>
              </a:rPr>
              <a:t>     </a:t>
            </a:r>
          </a:p>
          <a:p>
            <a:pPr eaLnBrk="1" hangingPunct="1"/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ono što volimo, dobro radimo,  što nas zabavlja, u čemu se sjećamo uspješni</a:t>
            </a:r>
          </a:p>
          <a:p>
            <a:pPr eaLnBrk="1" hangingPunct="1"/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6 tipova profesionalnih interesa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buFont typeface="Wingdings 3" pitchFamily="18" charset="2"/>
              <a:buNone/>
            </a:pP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917407" y="1692789"/>
            <a:ext cx="221456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/>
              <a:t>REALISTIČAN 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8430774" y="3786188"/>
            <a:ext cx="207168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/>
              <a:t>ISTRAŽIVAČKI 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4667250" y="3786189"/>
            <a:ext cx="235743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/>
              <a:t>KONVENCIONALNI 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223792" y="4172746"/>
            <a:ext cx="207168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/>
              <a:t>PODUZETNIČKI 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7215185" y="6308170"/>
            <a:ext cx="147310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/>
              <a:t>SOCIJALNI 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7394929" y="4185424"/>
            <a:ext cx="207168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/>
              <a:t>UMJETNIČKI </a:t>
            </a: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1809750" y="6215064"/>
            <a:ext cx="22860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F19E-043E-4271-9E18-AECA73AA3B48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543099"/>
              </p:ext>
            </p:extLst>
          </p:nvPr>
        </p:nvGraphicFramePr>
        <p:xfrm>
          <a:off x="0" y="1"/>
          <a:ext cx="12191999" cy="68580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6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218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Tipovi</a:t>
                      </a:r>
                      <a:endParaRPr lang="hr-HR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Interesi 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Zanimanja</a:t>
                      </a:r>
                      <a:endParaRPr lang="hr-H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697">
                <a:tc>
                  <a:txBody>
                    <a:bodyPr/>
                    <a:lstStyle/>
                    <a:p>
                      <a:pPr algn="l"/>
                      <a:r>
                        <a:rPr lang="hr-HR" sz="1700" dirty="0"/>
                        <a:t>  Realistički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praktične i konkretne aktivnosti, primjena strojeva i alata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automehaničari, tokari, piloti, frizeri, urari, kuhari, vodoinstalateri, vozači tramvaja, vatrogasci, zubotehničari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218">
                <a:tc>
                  <a:txBody>
                    <a:bodyPr/>
                    <a:lstStyle/>
                    <a:p>
                      <a:pPr algn="l"/>
                      <a:r>
                        <a:rPr lang="hr-HR" sz="1700" dirty="0"/>
                        <a:t>  Istraživački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prikupljanje informacija, proučavanje, razmišljanje, pronalaženje</a:t>
                      </a:r>
                      <a:r>
                        <a:rPr lang="hr-HR" sz="1600" baseline="0" dirty="0"/>
                        <a:t> rješenja i ideja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inženjeri, biolozi, matematičari, informatičari, liječnici, visokoškolski nastavnici, znanstvenici i istraživači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218">
                <a:tc>
                  <a:txBody>
                    <a:bodyPr/>
                    <a:lstStyle/>
                    <a:p>
                      <a:pPr algn="l"/>
                      <a:r>
                        <a:rPr lang="hr-HR" sz="1700" dirty="0"/>
                        <a:t>  Umjetnički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umjetničko izražavanje</a:t>
                      </a:r>
                      <a:r>
                        <a:rPr lang="hr-HR" sz="1600" baseline="0" dirty="0"/>
                        <a:t> u bilo kojoj formi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glazbenici, glumci,  dizajneri, plesači, slikari, arhitekti, povjesničari umjetnosti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218">
                <a:tc>
                  <a:txBody>
                    <a:bodyPr/>
                    <a:lstStyle/>
                    <a:p>
                      <a:pPr algn="l"/>
                      <a:r>
                        <a:rPr lang="hr-HR" sz="1700" dirty="0"/>
                        <a:t>  Socijalni 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rad s ljudima, slušanje i razumijevanje, poučavanje, savjetovanje i pomaganje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učitelji, socijalni radnici, </a:t>
                      </a:r>
                      <a:r>
                        <a:rPr kumimoji="0" lang="hr-HR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savjetovatelji</a:t>
                      </a: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medicinske sestre, fizioterapeuti, bibliotekari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218">
                <a:tc>
                  <a:txBody>
                    <a:bodyPr/>
                    <a:lstStyle/>
                    <a:p>
                      <a:pPr algn="l"/>
                      <a:r>
                        <a:rPr lang="hr-HR" sz="1700" dirty="0"/>
                        <a:t>  Poduzetnički 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aktivnosti koji uključuju vlastitu inicijativu, smisao za organizaciju i vođenje drugih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ravnatelji, pravnici, producenti, akviziteri, organizatori putovanja, voditelji marketinga i PR službi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218">
                <a:tc>
                  <a:txBody>
                    <a:bodyPr/>
                    <a:lstStyle/>
                    <a:p>
                      <a:pPr algn="l"/>
                      <a:r>
                        <a:rPr lang="hr-HR" sz="1700" dirty="0"/>
                        <a:t>  Konvencionalni</a:t>
                      </a:r>
                      <a:endParaRPr lang="hr-HR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uredske, administrativne ili financijske aktivnosti, važna točnost i smisao za detalje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blagajnici, tajnice, šalterski službenici, financijski stručnjaci, carinici, računalni programeri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684130"/>
      </p:ext>
    </p:extLst>
  </p:cSld>
  <p:clrMapOvr>
    <a:masterClrMapping/>
  </p:clrMapOvr>
</p:sld>
</file>

<file path=ppt/theme/theme1.xml><?xml version="1.0" encoding="utf-8"?>
<a:theme xmlns:a="http://schemas.openxmlformats.org/drawingml/2006/main" name="3_Valni oblik">
  <a:themeElements>
    <a:clrScheme name="Valni oblik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1852</Words>
  <Application>Microsoft Office PowerPoint</Application>
  <PresentationFormat>Široki zaslon</PresentationFormat>
  <Paragraphs>314</Paragraphs>
  <Slides>42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42</vt:i4>
      </vt:variant>
    </vt:vector>
  </HeadingPairs>
  <TitlesOfParts>
    <vt:vector size="56" baseType="lpstr">
      <vt:lpstr>Verdana</vt:lpstr>
      <vt:lpstr>Noto Sans Symbols</vt:lpstr>
      <vt:lpstr>Calibri</vt:lpstr>
      <vt:lpstr>Wingdings 3</vt:lpstr>
      <vt:lpstr>Candara</vt:lpstr>
      <vt:lpstr>Times New Roman</vt:lpstr>
      <vt:lpstr>Arial</vt:lpstr>
      <vt:lpstr>Tahoma</vt:lpstr>
      <vt:lpstr>Wingdings</vt:lpstr>
      <vt:lpstr>Courier New</vt:lpstr>
      <vt:lpstr>Garamond</vt:lpstr>
      <vt:lpstr>Calibri Light</vt:lpstr>
      <vt:lpstr>3_Valni oblik</vt:lpstr>
      <vt:lpstr>Tema sustava Office</vt:lpstr>
      <vt:lpstr>IZBOR SREDNJE ŠKOLE / ZANIMANJA   </vt:lpstr>
      <vt:lpstr>DONOŠENJE ODLUKE O IZBORU ŠKOLE I ZANIMANJA </vt:lpstr>
      <vt:lpstr>MOGUĆE POGREŠKE PRI IZBORU SREDNJE ŠKOLE/ZANIMANJA </vt:lpstr>
      <vt:lpstr>POZITIVNI ISHODI DOBROG IZBORA</vt:lpstr>
      <vt:lpstr>ULOGA RODITELJA U IZBORU ŠKOLE I ZANIMANJA </vt:lpstr>
      <vt:lpstr>ŠTO UTJEČE NA  ODABIR  ŠKOLE I ZANIMANJA</vt:lpstr>
      <vt:lpstr>PowerPoint prezentacija</vt:lpstr>
      <vt:lpstr>INTERESI </vt:lpstr>
      <vt:lpstr>PowerPoint prezentacija</vt:lpstr>
      <vt:lpstr>PowerPoint prezentacija</vt:lpstr>
      <vt:lpstr>PowerPoint prezentacija</vt:lpstr>
      <vt:lpstr>PowerPoint prezentacija</vt:lpstr>
      <vt:lpstr>ZDRAVLJE</vt:lpstr>
      <vt:lpstr>PowerPoint prezentacija</vt:lpstr>
      <vt:lpstr>ELEMENTI I KRITERIJI ZA IZBOR  KANDIDATA ZA UPIS U SŠ </vt:lpstr>
      <vt:lpstr>ZAJEDNIČKI ELEMENT UPISA  </vt:lpstr>
      <vt:lpstr>OPĆEM USPJEHU PRIBRAJAJU SE…  </vt:lpstr>
      <vt:lpstr>Za gimnazije i četverogodišnje strukovne škole pribrajaju se…   </vt:lpstr>
      <vt:lpstr>PowerPoint prezentacija</vt:lpstr>
      <vt:lpstr>Popis predmeta važnih za nastavak obrazovanja (MZOM) </vt:lpstr>
      <vt:lpstr>PowerPoint prezentacija</vt:lpstr>
      <vt:lpstr>  DODATNI ELEMENT VREDNOVANJA</vt:lpstr>
      <vt:lpstr>PROVJERE POSEBNIH ZNANJA</vt:lpstr>
      <vt:lpstr>Koji programi traže dodatne provjere?</vt:lpstr>
      <vt:lpstr>  UPIS U UMJETNIČKE PROGRAME </vt:lpstr>
      <vt:lpstr>UPIS U RAZREDNE ODJELE ZA SPORTAŠE  </vt:lpstr>
      <vt:lpstr>PROVEDBA DODATNIH PROVJERA SKLONOSTI I SPOSOBNOSTI </vt:lpstr>
      <vt:lpstr> VREDNOVANJE REZULTATA NA NATJECANJIMA  IZ ZNANJA </vt:lpstr>
      <vt:lpstr>PowerPoint prezentacija</vt:lpstr>
      <vt:lpstr>POSEBAN ELEMENT VREDNOVANJA</vt:lpstr>
      <vt:lpstr>ZDRAVSTVENE TEŠKOĆE</vt:lpstr>
      <vt:lpstr>OTEŽANI UVJETI OBRAZOVANJA</vt:lpstr>
      <vt:lpstr>PowerPoint prezentacija</vt:lpstr>
      <vt:lpstr>Ljestvica poretka utvrđuje se na osnovi:   </vt:lpstr>
      <vt:lpstr>OBRTNIČKE I TROGODIŠNJE STRUKOVNE ŠKOLE</vt:lpstr>
      <vt:lpstr>PowerPoint prezentacija</vt:lpstr>
      <vt:lpstr>UČENICI S RJEŠENJEM O PRIMJERENOM OBLIKU ŠKOLOVANJA</vt:lpstr>
      <vt:lpstr>KORISNE STRANICE</vt:lpstr>
      <vt:lpstr>KORISNE STRANICE</vt:lpstr>
      <vt:lpstr>KORISNE STRANICE</vt:lpstr>
      <vt:lpstr>KORISNE STRANICE</vt:lpstr>
      <vt:lpstr>HVALA NA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SREDNJE ŠKOLE    2022.-2023.</dc:title>
  <dc:creator>hopuhac</dc:creator>
  <cp:lastModifiedBy>Edita</cp:lastModifiedBy>
  <cp:revision>120</cp:revision>
  <dcterms:created xsi:type="dcterms:W3CDTF">2008-10-07T08:14:54Z</dcterms:created>
  <dcterms:modified xsi:type="dcterms:W3CDTF">2025-10-15T10:18:07Z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  <property fmtid="{D5CDD505-2E9C-101B-9397-08002B2CF9AE}" pid="3" name="ContentTypeId">
    <vt:lpwstr>0x0101001B45E6689EDBAA4E808E0DA063C5F600</vt:lpwstr>
  </property>
</Properties>
</file>